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987A9"/>
    <a:srgbClr val="CC0000"/>
    <a:srgbClr val="DEC833"/>
    <a:srgbClr val="000000"/>
    <a:srgbClr val="613F95"/>
    <a:srgbClr val="F89232"/>
    <a:srgbClr val="D31F2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25" autoAdjust="0"/>
    <p:restoredTop sz="86364" autoAdjust="0"/>
  </p:normalViewPr>
  <p:slideViewPr>
    <p:cSldViewPr snapToGrid="0">
      <p:cViewPr varScale="1">
        <p:scale>
          <a:sx n="59" d="100"/>
          <a:sy n="59" d="100"/>
        </p:scale>
        <p:origin x="-1452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BD27D-945F-4A9B-861F-26A7847B1993}" type="datetimeFigureOut">
              <a:rPr lang="it-IT" smtClean="0"/>
              <a:pPr/>
              <a:t>02/07/2020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26AC-A7D8-45CF-9656-9C892C13AC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5358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9256238" y="4629784"/>
            <a:ext cx="2300036" cy="833685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="0" i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 cura di: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CuadroTexto 1">
            <a:extLst>
              <a:ext uri="{FF2B5EF4-FFF2-40B4-BE49-F238E27FC236}">
                <a16:creationId xmlns="" xmlns:a16="http://schemas.microsoft.com/office/drawing/2014/main" id="{3349DFF2-0121-874F-A2A8-2F9461C2DC29}"/>
              </a:ext>
            </a:extLst>
          </p:cNvPr>
          <p:cNvSpPr txBox="1"/>
          <p:nvPr userDrawn="1"/>
        </p:nvSpPr>
        <p:spPr>
          <a:xfrm>
            <a:off x="2511508" y="2311984"/>
            <a:ext cx="8115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rPr>
              <a:t>(D)istanti di B@dminton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081425"/>
            <a:ext cx="12192000" cy="1489165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718" y="2048545"/>
            <a:ext cx="2065760" cy="2065760"/>
          </a:xfrm>
          <a:prstGeom prst="rect">
            <a:avLst/>
          </a:prstGeom>
        </p:spPr>
      </p:pic>
      <p:sp>
        <p:nvSpPr>
          <p:cNvPr id="14" name="Rettangolo arrotondato 13"/>
          <p:cNvSpPr/>
          <p:nvPr/>
        </p:nvSpPr>
        <p:spPr>
          <a:xfrm>
            <a:off x="4401545" y="3790672"/>
            <a:ext cx="3648770" cy="188894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430582" y="3918858"/>
            <a:ext cx="3648770" cy="1684612"/>
          </a:xfr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707195" y="3152411"/>
            <a:ext cx="4801591" cy="409938"/>
          </a:xfrm>
        </p:spPr>
        <p:txBody>
          <a:bodyPr>
            <a:normAutofit/>
          </a:bodyPr>
          <a:lstStyle>
            <a:lvl1pPr>
              <a:defRPr sz="2000" b="1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SOTTO CATEGORIA</a:t>
            </a:r>
            <a:endParaRPr lang="it-IT" dirty="0"/>
          </a:p>
        </p:txBody>
      </p:sp>
      <p:sp>
        <p:nvSpPr>
          <p:cNvPr id="16" name="Rettangolo 15"/>
          <p:cNvSpPr/>
          <p:nvPr userDrawn="1"/>
        </p:nvSpPr>
        <p:spPr>
          <a:xfrm>
            <a:off x="4153968" y="3157329"/>
            <a:ext cx="553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FAD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62713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1" y="3040747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 PARABADMINTON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7" y="1760698"/>
            <a:ext cx="1838250" cy="1838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6539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1" y="3040747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SEMINARIO  ARGOMENTO/ TITOLO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045" y="2122740"/>
            <a:ext cx="843149" cy="8431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4591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8227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F89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" y="2219324"/>
            <a:ext cx="2631750" cy="1975231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4" y="3227621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11" y="318848"/>
            <a:ext cx="8500889" cy="268225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3148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7" y="2117961"/>
            <a:ext cx="2646916" cy="1963007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D3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3" y="3099464"/>
            <a:ext cx="1947003" cy="8019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4154"/>
          <a:stretch/>
        </p:blipFill>
        <p:spPr>
          <a:xfrm>
            <a:off x="2852910" y="303303"/>
            <a:ext cx="8500891" cy="2534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9993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0" y="2097526"/>
            <a:ext cx="2707889" cy="2008227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5575"/>
          <a:stretch/>
        </p:blipFill>
        <p:spPr>
          <a:xfrm>
            <a:off x="2852910" y="272309"/>
            <a:ext cx="8500891" cy="2821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6736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8" y="2106324"/>
            <a:ext cx="2684160" cy="1990629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971" b="15863"/>
          <a:stretch/>
        </p:blipFill>
        <p:spPr>
          <a:xfrm>
            <a:off x="2852909" y="316021"/>
            <a:ext cx="8558350" cy="2529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8789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1" y="2055828"/>
            <a:ext cx="2820339" cy="2091622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6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8235"/>
          <a:stretch/>
        </p:blipFill>
        <p:spPr>
          <a:xfrm>
            <a:off x="2852910" y="281204"/>
            <a:ext cx="8500891" cy="2732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0201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3751"/>
            <a:ext cx="2852908" cy="2115776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08" y="291765"/>
            <a:ext cx="8500892" cy="3342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3427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9" y="2028241"/>
            <a:ext cx="2877212" cy="2133800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DEC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09" y="290349"/>
            <a:ext cx="8558350" cy="3364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8048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0" y="3013713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 PREPARAZIONE ATLETICA 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606" y="2106414"/>
            <a:ext cx="1048538" cy="10485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738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EEB1D-C895-4970-BBE4-B28F71BB2B7F}" type="datetime1">
              <a:rPr lang="it-IT" smtClean="0"/>
              <a:pPr/>
              <a:t>02/07/2020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2397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A cura di:</a:t>
            </a:r>
          </a:p>
          <a:p>
            <a:r>
              <a:rPr lang="it-IT" dirty="0" smtClean="0"/>
              <a:t>Lorenzo Pugliese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Squat</a:t>
            </a:r>
            <a:r>
              <a:rPr lang="it-IT" dirty="0" smtClean="0"/>
              <a:t> </a:t>
            </a:r>
            <a:r>
              <a:rPr lang="it-IT" dirty="0" err="1" smtClean="0"/>
              <a:t>bipodalico</a:t>
            </a:r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319" y="4629784"/>
            <a:ext cx="2495676" cy="24956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1926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movimento di </a:t>
            </a:r>
            <a:r>
              <a:rPr lang="it-IT" dirty="0" err="1" smtClean="0"/>
              <a:t>Squat</a:t>
            </a:r>
            <a:r>
              <a:rPr lang="it-IT" dirty="0" smtClean="0"/>
              <a:t> </a:t>
            </a:r>
            <a:r>
              <a:rPr lang="it-IT" dirty="0" smtClean="0"/>
              <a:t>(piegamento sullo gambe) è uno dei movimenti fondamentali dell’allenamento della forza e della potenza degli arti inferiori. </a:t>
            </a:r>
          </a:p>
          <a:p>
            <a:r>
              <a:rPr lang="it-IT" dirty="0" smtClean="0"/>
              <a:t>L’esercizio di </a:t>
            </a:r>
            <a:r>
              <a:rPr lang="it-IT" dirty="0" err="1" smtClean="0"/>
              <a:t>squat</a:t>
            </a:r>
            <a:r>
              <a:rPr lang="it-IT" dirty="0" smtClean="0"/>
              <a:t> </a:t>
            </a:r>
            <a:r>
              <a:rPr lang="it-IT" dirty="0" err="1" smtClean="0"/>
              <a:t>bipodalico</a:t>
            </a:r>
            <a:r>
              <a:rPr lang="it-IT" dirty="0" smtClean="0"/>
              <a:t> è uno dei mezzi per allenare questo movimento.</a:t>
            </a:r>
          </a:p>
          <a:p>
            <a:endParaRPr lang="it-IT" dirty="0" smtClean="0"/>
          </a:p>
          <a:p>
            <a:r>
              <a:rPr lang="it-IT" dirty="0" smtClean="0"/>
              <a:t>Linee guida per l’esecuzione del movimento:</a:t>
            </a:r>
          </a:p>
          <a:p>
            <a:endParaRPr lang="it-IT" dirty="0" smtClean="0"/>
          </a:p>
          <a:p>
            <a:r>
              <a:rPr lang="it-IT" dirty="0" smtClean="0"/>
              <a:t>Portare </a:t>
            </a:r>
            <a:r>
              <a:rPr lang="it-IT" dirty="0" smtClean="0"/>
              <a:t>il sedere indietro </a:t>
            </a:r>
            <a:r>
              <a:rPr lang="it-IT" dirty="0" smtClean="0"/>
              <a:t>(sedersi indietro) mentre si mantiene il “</a:t>
            </a:r>
            <a:r>
              <a:rPr lang="it-IT" dirty="0" err="1" smtClean="0"/>
              <a:t>core</a:t>
            </a:r>
            <a:r>
              <a:rPr lang="it-IT" dirty="0" smtClean="0"/>
              <a:t>" attivo in tutte le direzioni </a:t>
            </a:r>
            <a:r>
              <a:rPr lang="it-IT" dirty="0" smtClean="0"/>
              <a:t>per garantire la stabilità </a:t>
            </a:r>
            <a:r>
              <a:rPr lang="it-IT" dirty="0" smtClean="0"/>
              <a:t>spinale </a:t>
            </a:r>
            <a:r>
              <a:rPr lang="it-IT" dirty="0" smtClean="0"/>
              <a:t>e la pancia leggermente indentro minimizzando l’estensione e quindi l’arco lombare</a:t>
            </a:r>
            <a:r>
              <a:rPr lang="it-IT" dirty="0" smtClean="0"/>
              <a:t> , il petto leggermente in alto grazie a una leggera estensione toracica. </a:t>
            </a:r>
          </a:p>
          <a:p>
            <a:r>
              <a:rPr lang="it-IT" dirty="0" smtClean="0"/>
              <a:t>Le </a:t>
            </a:r>
            <a:r>
              <a:rPr lang="it-IT" dirty="0" smtClean="0"/>
              <a:t>anche durante il movimento si muovono quindi sia indietro che verso il basso e non solo in una delle due </a:t>
            </a:r>
            <a:r>
              <a:rPr lang="it-IT" dirty="0" smtClean="0"/>
              <a:t>direzioni. È </a:t>
            </a:r>
            <a:r>
              <a:rPr lang="it-IT" dirty="0" smtClean="0"/>
              <a:t>possibile ottenere il grado ottimale di flessione dell’anca semplicemente mettendo il focus su sedersi indietro portando il peso sui talloni mentre si mantiene l’allineamento della colonna e l’intero piede a contatto con il </a:t>
            </a:r>
            <a:r>
              <a:rPr lang="it-IT" dirty="0" smtClean="0"/>
              <a:t>terreno attivando l’arco plantare. I piedi devono rimanere dritti o leggermente ruotati verso l’esterno. L’importante è che una volta iniziato il movimento la posizione dei piedi non deve cambiare. Durante la discesa le ginocchia, viste frontalmente, devono rimanere in linea con i piedi o leggermente più larghe. Le ginocchia non devono cedere internamente.</a:t>
            </a:r>
          </a:p>
          <a:p>
            <a:r>
              <a:rPr lang="it-IT" dirty="0" smtClean="0"/>
              <a:t>La posizione ottimale è quella intorno a un </a:t>
            </a:r>
            <a:r>
              <a:rPr lang="it-IT" dirty="0" err="1" smtClean="0"/>
              <a:t>range</a:t>
            </a:r>
            <a:r>
              <a:rPr lang="it-IT" dirty="0" smtClean="0"/>
              <a:t> che permette di arrivare con le cosce parallele al terreno (circa 110° di angolo al ginocchio) o leggermente più in alto rispetto al parallelo, ovvero ai 90 gradi articolari. Le due posizioni non sono identiche e all’inizio, per padroneggiare meglio la tecnica di movimento, è consigliabile fermarsi alla posizione corrispondente ai 90 gradi articolari. </a:t>
            </a:r>
            <a:r>
              <a:rPr lang="it-IT" dirty="0" smtClean="0"/>
              <a:t>Durante l’esecuzione l’atleta dovrebbe sentire l’attivazione delle cosce nel suo complesso, dei glutei e eventualmente degli addominali. Se l’atleta nota l’attivazione della schiena, in particolare del tratto lombare, è possibile che ci sia una scarsa stabilità spinale o qualche errore tecnico esecutivo soprattutto a livello del bacino.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Squat</a:t>
            </a:r>
            <a:r>
              <a:rPr lang="it-IT" dirty="0" smtClean="0"/>
              <a:t> </a:t>
            </a:r>
            <a:r>
              <a:rPr lang="it-IT" dirty="0" err="1" smtClean="0"/>
              <a:t>Bipodalico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3724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Esempio di progressione:</a:t>
            </a:r>
          </a:p>
          <a:p>
            <a:pPr>
              <a:buFontTx/>
              <a:buChar char="-"/>
            </a:pPr>
            <a:r>
              <a:rPr lang="it-IT" dirty="0" err="1" smtClean="0"/>
              <a:t>Squat</a:t>
            </a:r>
            <a:r>
              <a:rPr lang="it-IT" dirty="0" smtClean="0"/>
              <a:t> a corpo libero con un bastone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Goblet</a:t>
            </a:r>
            <a:r>
              <a:rPr lang="it-IT" dirty="0" smtClean="0"/>
              <a:t> </a:t>
            </a:r>
            <a:r>
              <a:rPr lang="it-IT" dirty="0" err="1" smtClean="0"/>
              <a:t>squat</a:t>
            </a:r>
            <a:r>
              <a:rPr lang="it-IT" dirty="0" smtClean="0"/>
              <a:t>: con un peso (manubrio o </a:t>
            </a:r>
            <a:r>
              <a:rPr lang="it-IT" dirty="0" err="1" smtClean="0"/>
              <a:t>kettlebell</a:t>
            </a:r>
            <a:r>
              <a:rPr lang="it-IT" dirty="0" smtClean="0"/>
              <a:t> tenuto frontalmente)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Squat</a:t>
            </a:r>
            <a:r>
              <a:rPr lang="it-IT" dirty="0" smtClean="0"/>
              <a:t> con bilanciere</a:t>
            </a:r>
          </a:p>
          <a:p>
            <a:pPr>
              <a:buFontTx/>
              <a:buChar char="-"/>
            </a:pPr>
            <a:endParaRPr lang="it-IT" dirty="0" smtClean="0"/>
          </a:p>
          <a:p>
            <a:r>
              <a:rPr lang="it-IT" dirty="0" smtClean="0"/>
              <a:t>Metodologia:</a:t>
            </a:r>
          </a:p>
          <a:p>
            <a:r>
              <a:rPr lang="it-IT" dirty="0" smtClean="0"/>
              <a:t>Un approccio metodologico utile a migliorare la forma e la tecnica e la prestazione prevede una fase di discesa (fase eccentrica) lenta e controllata (circa 3-5 secondi), una pausa isometrica alla fine della fase eccentrica (circa 2-4 secondi) e una fase di risalita (fase concentrica) esplosiva, ma controllata.</a:t>
            </a:r>
          </a:p>
          <a:p>
            <a:r>
              <a:rPr lang="it-IT" dirty="0" smtClean="0"/>
              <a:t>Solitamente si eseguono 2-3 serie da 4-8 </a:t>
            </a:r>
            <a:r>
              <a:rPr lang="it-IT" dirty="0" err="1" smtClean="0"/>
              <a:t>ripetizioni*</a:t>
            </a:r>
            <a:r>
              <a:rPr lang="it-IT" dirty="0" smtClean="0"/>
              <a:t>. 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*Va</a:t>
            </a:r>
            <a:r>
              <a:rPr lang="it-IT" dirty="0" smtClean="0"/>
              <a:t> notato che usando questa metodologia il </a:t>
            </a:r>
            <a:r>
              <a:rPr lang="it-IT" dirty="0" err="1" smtClean="0"/>
              <a:t>range</a:t>
            </a:r>
            <a:r>
              <a:rPr lang="it-IT" dirty="0" smtClean="0"/>
              <a:t> di ripetizioni si abbassa in quanto una ripetizione dura 2-3 volte di più rispetto a una ripetizione tradizionale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Squat</a:t>
            </a:r>
            <a:r>
              <a:rPr lang="it-IT" dirty="0" smtClean="0"/>
              <a:t> </a:t>
            </a:r>
            <a:r>
              <a:rPr lang="it-IT" dirty="0" err="1" smtClean="0"/>
              <a:t>bipodalico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37241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473</Words>
  <Application>Microsoft Office PowerPoint</Application>
  <PresentationFormat>Personalizzato</PresentationFormat>
  <Paragraphs>39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Squat Bipodalico</vt:lpstr>
      <vt:lpstr>Squat bipodalico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Lorenzo</cp:lastModifiedBy>
  <cp:revision>28</cp:revision>
  <dcterms:created xsi:type="dcterms:W3CDTF">2020-04-27T06:14:58Z</dcterms:created>
  <dcterms:modified xsi:type="dcterms:W3CDTF">2020-07-02T13:49:15Z</dcterms:modified>
</cp:coreProperties>
</file>