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4" r:id="rId3"/>
    <p:sldId id="265" r:id="rId4"/>
    <p:sldId id="273" r:id="rId5"/>
    <p:sldId id="266" r:id="rId6"/>
    <p:sldId id="267" r:id="rId7"/>
    <p:sldId id="268" r:id="rId8"/>
    <p:sldId id="269" r:id="rId9"/>
    <p:sldId id="272" r:id="rId10"/>
    <p:sldId id="270" r:id="rId11"/>
    <p:sldId id="274"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987A9"/>
    <a:srgbClr val="CC0000"/>
    <a:srgbClr val="DEC833"/>
    <a:srgbClr val="000000"/>
    <a:srgbClr val="613F95"/>
    <a:srgbClr val="F89232"/>
    <a:srgbClr val="D31F2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25" autoAdjust="0"/>
    <p:restoredTop sz="85305" autoAdjust="0"/>
  </p:normalViewPr>
  <p:slideViewPr>
    <p:cSldViewPr snapToGrid="0">
      <p:cViewPr varScale="1">
        <p:scale>
          <a:sx n="58" d="100"/>
          <a:sy n="58" d="100"/>
        </p:scale>
        <p:origin x="-1494"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301864-32F5-48AD-BCDA-E3C47ADB8969}" type="doc">
      <dgm:prSet loTypeId="urn:microsoft.com/office/officeart/2005/8/layout/process1" loCatId="process" qsTypeId="urn:microsoft.com/office/officeart/2005/8/quickstyle/simple1" qsCatId="simple" csTypeId="urn:microsoft.com/office/officeart/2005/8/colors/accent1_2" csCatId="accent1" phldr="1"/>
      <dgm:spPr/>
    </dgm:pt>
    <dgm:pt modelId="{6D74E283-523C-47AD-BB58-592F2F5024A4}">
      <dgm:prSet phldrT="[Testo]"/>
      <dgm:spPr/>
      <dgm:t>
        <a:bodyPr/>
        <a:lstStyle/>
        <a:p>
          <a:r>
            <a:rPr lang="it-IT" dirty="0" smtClean="0"/>
            <a:t>Stimolo</a:t>
          </a:r>
          <a:endParaRPr lang="it-IT" dirty="0"/>
        </a:p>
      </dgm:t>
    </dgm:pt>
    <dgm:pt modelId="{461D9B4D-72A8-4549-B5F4-450DF6514931}" type="parTrans" cxnId="{178F06BB-6CDB-4C7A-903F-5906A61C42F0}">
      <dgm:prSet/>
      <dgm:spPr/>
      <dgm:t>
        <a:bodyPr/>
        <a:lstStyle/>
        <a:p>
          <a:endParaRPr lang="it-IT"/>
        </a:p>
      </dgm:t>
    </dgm:pt>
    <dgm:pt modelId="{BEB5C3D2-FE3E-4B7A-A0D1-5287653270E5}" type="sibTrans" cxnId="{178F06BB-6CDB-4C7A-903F-5906A61C42F0}">
      <dgm:prSet/>
      <dgm:spPr/>
      <dgm:t>
        <a:bodyPr/>
        <a:lstStyle/>
        <a:p>
          <a:endParaRPr lang="it-IT"/>
        </a:p>
      </dgm:t>
    </dgm:pt>
    <dgm:pt modelId="{ABF45C53-24A9-4F2B-A5C4-139E91083E4D}">
      <dgm:prSet phldrT="[Testo]"/>
      <dgm:spPr/>
      <dgm:t>
        <a:bodyPr/>
        <a:lstStyle/>
        <a:p>
          <a:r>
            <a:rPr lang="it-IT" dirty="0" smtClean="0"/>
            <a:t>Operazione mentale specifica per lo stimolo</a:t>
          </a:r>
          <a:endParaRPr lang="it-IT" dirty="0"/>
        </a:p>
      </dgm:t>
    </dgm:pt>
    <dgm:pt modelId="{CBA4CF47-A428-4167-B793-3BADE5F77919}" type="parTrans" cxnId="{8B2C9A59-113D-4CD4-9360-0005BFF5F9AE}">
      <dgm:prSet/>
      <dgm:spPr/>
      <dgm:t>
        <a:bodyPr/>
        <a:lstStyle/>
        <a:p>
          <a:endParaRPr lang="it-IT"/>
        </a:p>
      </dgm:t>
    </dgm:pt>
    <dgm:pt modelId="{2FE5F868-F4E1-492F-8CBB-D2E621F7A318}" type="sibTrans" cxnId="{8B2C9A59-113D-4CD4-9360-0005BFF5F9AE}">
      <dgm:prSet/>
      <dgm:spPr/>
      <dgm:t>
        <a:bodyPr/>
        <a:lstStyle/>
        <a:p>
          <a:endParaRPr lang="it-IT"/>
        </a:p>
      </dgm:t>
    </dgm:pt>
    <dgm:pt modelId="{2392A766-C7A4-49EE-B82E-881EBB262607}">
      <dgm:prSet phldrT="[Testo]"/>
      <dgm:spPr/>
      <dgm:t>
        <a:bodyPr/>
        <a:lstStyle/>
        <a:p>
          <a:r>
            <a:rPr lang="it-IT" dirty="0" smtClean="0"/>
            <a:t>Risposta</a:t>
          </a:r>
          <a:endParaRPr lang="it-IT" dirty="0"/>
        </a:p>
      </dgm:t>
    </dgm:pt>
    <dgm:pt modelId="{E0D43152-2AF3-462E-A09C-8F2B6BABC570}" type="parTrans" cxnId="{3E91B5D6-4716-4A2E-8ACB-D56C9D1DC5CC}">
      <dgm:prSet/>
      <dgm:spPr/>
      <dgm:t>
        <a:bodyPr/>
        <a:lstStyle/>
        <a:p>
          <a:endParaRPr lang="it-IT"/>
        </a:p>
      </dgm:t>
    </dgm:pt>
    <dgm:pt modelId="{B6179E88-F5B4-48A4-A6D6-8F48FE1B619E}" type="sibTrans" cxnId="{3E91B5D6-4716-4A2E-8ACB-D56C9D1DC5CC}">
      <dgm:prSet/>
      <dgm:spPr/>
      <dgm:t>
        <a:bodyPr/>
        <a:lstStyle/>
        <a:p>
          <a:endParaRPr lang="it-IT"/>
        </a:p>
      </dgm:t>
    </dgm:pt>
    <dgm:pt modelId="{827C1157-1538-4FD7-9BDF-872AD61EC98D}" type="pres">
      <dgm:prSet presAssocID="{0A301864-32F5-48AD-BCDA-E3C47ADB8969}" presName="Name0" presStyleCnt="0">
        <dgm:presLayoutVars>
          <dgm:dir/>
          <dgm:resizeHandles val="exact"/>
        </dgm:presLayoutVars>
      </dgm:prSet>
      <dgm:spPr/>
    </dgm:pt>
    <dgm:pt modelId="{77CBF399-A42B-4F98-85C3-BA3FA4FE7162}" type="pres">
      <dgm:prSet presAssocID="{6D74E283-523C-47AD-BB58-592F2F5024A4}" presName="node" presStyleLbl="node1" presStyleIdx="0" presStyleCnt="3">
        <dgm:presLayoutVars>
          <dgm:bulletEnabled val="1"/>
        </dgm:presLayoutVars>
      </dgm:prSet>
      <dgm:spPr/>
      <dgm:t>
        <a:bodyPr/>
        <a:lstStyle/>
        <a:p>
          <a:endParaRPr lang="it-IT"/>
        </a:p>
      </dgm:t>
    </dgm:pt>
    <dgm:pt modelId="{E830CDBB-CCFD-44D6-9EFE-A4DCBF7CE7E1}" type="pres">
      <dgm:prSet presAssocID="{BEB5C3D2-FE3E-4B7A-A0D1-5287653270E5}" presName="sibTrans" presStyleLbl="sibTrans2D1" presStyleIdx="0" presStyleCnt="2"/>
      <dgm:spPr/>
      <dgm:t>
        <a:bodyPr/>
        <a:lstStyle/>
        <a:p>
          <a:endParaRPr lang="it-IT"/>
        </a:p>
      </dgm:t>
    </dgm:pt>
    <dgm:pt modelId="{0EEC2D68-698E-4C39-B287-DCDA472AE11E}" type="pres">
      <dgm:prSet presAssocID="{BEB5C3D2-FE3E-4B7A-A0D1-5287653270E5}" presName="connectorText" presStyleLbl="sibTrans2D1" presStyleIdx="0" presStyleCnt="2"/>
      <dgm:spPr/>
      <dgm:t>
        <a:bodyPr/>
        <a:lstStyle/>
        <a:p>
          <a:endParaRPr lang="it-IT"/>
        </a:p>
      </dgm:t>
    </dgm:pt>
    <dgm:pt modelId="{D6949389-A507-4D4C-847C-E67A1CA2CCD7}" type="pres">
      <dgm:prSet presAssocID="{ABF45C53-24A9-4F2B-A5C4-139E91083E4D}" presName="node" presStyleLbl="node1" presStyleIdx="1" presStyleCnt="3">
        <dgm:presLayoutVars>
          <dgm:bulletEnabled val="1"/>
        </dgm:presLayoutVars>
      </dgm:prSet>
      <dgm:spPr/>
      <dgm:t>
        <a:bodyPr/>
        <a:lstStyle/>
        <a:p>
          <a:endParaRPr lang="it-IT"/>
        </a:p>
      </dgm:t>
    </dgm:pt>
    <dgm:pt modelId="{ED018E23-496F-403A-8F45-C727A25909E2}" type="pres">
      <dgm:prSet presAssocID="{2FE5F868-F4E1-492F-8CBB-D2E621F7A318}" presName="sibTrans" presStyleLbl="sibTrans2D1" presStyleIdx="1" presStyleCnt="2"/>
      <dgm:spPr/>
      <dgm:t>
        <a:bodyPr/>
        <a:lstStyle/>
        <a:p>
          <a:endParaRPr lang="it-IT"/>
        </a:p>
      </dgm:t>
    </dgm:pt>
    <dgm:pt modelId="{0F1FE936-C4F5-4D7C-B73C-459ADD0EE58B}" type="pres">
      <dgm:prSet presAssocID="{2FE5F868-F4E1-492F-8CBB-D2E621F7A318}" presName="connectorText" presStyleLbl="sibTrans2D1" presStyleIdx="1" presStyleCnt="2"/>
      <dgm:spPr/>
      <dgm:t>
        <a:bodyPr/>
        <a:lstStyle/>
        <a:p>
          <a:endParaRPr lang="it-IT"/>
        </a:p>
      </dgm:t>
    </dgm:pt>
    <dgm:pt modelId="{959076D0-3C97-4B6F-A5BB-A0E161F35A5E}" type="pres">
      <dgm:prSet presAssocID="{2392A766-C7A4-49EE-B82E-881EBB262607}" presName="node" presStyleLbl="node1" presStyleIdx="2" presStyleCnt="3">
        <dgm:presLayoutVars>
          <dgm:bulletEnabled val="1"/>
        </dgm:presLayoutVars>
      </dgm:prSet>
      <dgm:spPr/>
      <dgm:t>
        <a:bodyPr/>
        <a:lstStyle/>
        <a:p>
          <a:endParaRPr lang="it-IT"/>
        </a:p>
      </dgm:t>
    </dgm:pt>
  </dgm:ptLst>
  <dgm:cxnLst>
    <dgm:cxn modelId="{2B7B8028-ECF6-4367-B5F5-3EC6584915FE}" type="presOf" srcId="{2FE5F868-F4E1-492F-8CBB-D2E621F7A318}" destId="{0F1FE936-C4F5-4D7C-B73C-459ADD0EE58B}" srcOrd="1" destOrd="0" presId="urn:microsoft.com/office/officeart/2005/8/layout/process1"/>
    <dgm:cxn modelId="{11F1179E-A31B-4A5D-8ADF-B9A8410BD1D7}" type="presOf" srcId="{ABF45C53-24A9-4F2B-A5C4-139E91083E4D}" destId="{D6949389-A507-4D4C-847C-E67A1CA2CCD7}" srcOrd="0" destOrd="0" presId="urn:microsoft.com/office/officeart/2005/8/layout/process1"/>
    <dgm:cxn modelId="{3D4A12A6-A7DD-4A47-990C-2955305FC3E3}" type="presOf" srcId="{BEB5C3D2-FE3E-4B7A-A0D1-5287653270E5}" destId="{0EEC2D68-698E-4C39-B287-DCDA472AE11E}" srcOrd="1" destOrd="0" presId="urn:microsoft.com/office/officeart/2005/8/layout/process1"/>
    <dgm:cxn modelId="{2F62F149-2837-465F-997D-B5344666D795}" type="presOf" srcId="{0A301864-32F5-48AD-BCDA-E3C47ADB8969}" destId="{827C1157-1538-4FD7-9BDF-872AD61EC98D}" srcOrd="0" destOrd="0" presId="urn:microsoft.com/office/officeart/2005/8/layout/process1"/>
    <dgm:cxn modelId="{8B2C9A59-113D-4CD4-9360-0005BFF5F9AE}" srcId="{0A301864-32F5-48AD-BCDA-E3C47ADB8969}" destId="{ABF45C53-24A9-4F2B-A5C4-139E91083E4D}" srcOrd="1" destOrd="0" parTransId="{CBA4CF47-A428-4167-B793-3BADE5F77919}" sibTransId="{2FE5F868-F4E1-492F-8CBB-D2E621F7A318}"/>
    <dgm:cxn modelId="{3E91B5D6-4716-4A2E-8ACB-D56C9D1DC5CC}" srcId="{0A301864-32F5-48AD-BCDA-E3C47ADB8969}" destId="{2392A766-C7A4-49EE-B82E-881EBB262607}" srcOrd="2" destOrd="0" parTransId="{E0D43152-2AF3-462E-A09C-8F2B6BABC570}" sibTransId="{B6179E88-F5B4-48A4-A6D6-8F48FE1B619E}"/>
    <dgm:cxn modelId="{82BA2BB0-6069-4C7C-96DA-F32C9EF10784}" type="presOf" srcId="{6D74E283-523C-47AD-BB58-592F2F5024A4}" destId="{77CBF399-A42B-4F98-85C3-BA3FA4FE7162}" srcOrd="0" destOrd="0" presId="urn:microsoft.com/office/officeart/2005/8/layout/process1"/>
    <dgm:cxn modelId="{C35F5705-9F92-4E50-916A-636E2F9A83DB}" type="presOf" srcId="{2FE5F868-F4E1-492F-8CBB-D2E621F7A318}" destId="{ED018E23-496F-403A-8F45-C727A25909E2}" srcOrd="0" destOrd="0" presId="urn:microsoft.com/office/officeart/2005/8/layout/process1"/>
    <dgm:cxn modelId="{1749EC92-E46A-441D-B350-EF6C50166CBD}" type="presOf" srcId="{BEB5C3D2-FE3E-4B7A-A0D1-5287653270E5}" destId="{E830CDBB-CCFD-44D6-9EFE-A4DCBF7CE7E1}" srcOrd="0" destOrd="0" presId="urn:microsoft.com/office/officeart/2005/8/layout/process1"/>
    <dgm:cxn modelId="{178F06BB-6CDB-4C7A-903F-5906A61C42F0}" srcId="{0A301864-32F5-48AD-BCDA-E3C47ADB8969}" destId="{6D74E283-523C-47AD-BB58-592F2F5024A4}" srcOrd="0" destOrd="0" parTransId="{461D9B4D-72A8-4549-B5F4-450DF6514931}" sibTransId="{BEB5C3D2-FE3E-4B7A-A0D1-5287653270E5}"/>
    <dgm:cxn modelId="{AF59401D-2235-4835-9D7E-678A9CC0645D}" type="presOf" srcId="{2392A766-C7A4-49EE-B82E-881EBB262607}" destId="{959076D0-3C97-4B6F-A5BB-A0E161F35A5E}" srcOrd="0" destOrd="0" presId="urn:microsoft.com/office/officeart/2005/8/layout/process1"/>
    <dgm:cxn modelId="{5F41564F-D82E-4BD8-B0E1-6EA893D90C1D}" type="presParOf" srcId="{827C1157-1538-4FD7-9BDF-872AD61EC98D}" destId="{77CBF399-A42B-4F98-85C3-BA3FA4FE7162}" srcOrd="0" destOrd="0" presId="urn:microsoft.com/office/officeart/2005/8/layout/process1"/>
    <dgm:cxn modelId="{20BCA633-967F-4FD7-9557-9C1404C39419}" type="presParOf" srcId="{827C1157-1538-4FD7-9BDF-872AD61EC98D}" destId="{E830CDBB-CCFD-44D6-9EFE-A4DCBF7CE7E1}" srcOrd="1" destOrd="0" presId="urn:microsoft.com/office/officeart/2005/8/layout/process1"/>
    <dgm:cxn modelId="{6979E075-CD68-4C2A-BE39-0BCFFCA569B3}" type="presParOf" srcId="{E830CDBB-CCFD-44D6-9EFE-A4DCBF7CE7E1}" destId="{0EEC2D68-698E-4C39-B287-DCDA472AE11E}" srcOrd="0" destOrd="0" presId="urn:microsoft.com/office/officeart/2005/8/layout/process1"/>
    <dgm:cxn modelId="{3B904D20-7BCB-405D-9C6B-A8ADBE7755D4}" type="presParOf" srcId="{827C1157-1538-4FD7-9BDF-872AD61EC98D}" destId="{D6949389-A507-4D4C-847C-E67A1CA2CCD7}" srcOrd="2" destOrd="0" presId="urn:microsoft.com/office/officeart/2005/8/layout/process1"/>
    <dgm:cxn modelId="{ACCE8C37-4E57-44F8-BBF5-1087AD3AF986}" type="presParOf" srcId="{827C1157-1538-4FD7-9BDF-872AD61EC98D}" destId="{ED018E23-496F-403A-8F45-C727A25909E2}" srcOrd="3" destOrd="0" presId="urn:microsoft.com/office/officeart/2005/8/layout/process1"/>
    <dgm:cxn modelId="{1077C60D-FC3E-495F-9E4D-99AF2EE6D471}" type="presParOf" srcId="{ED018E23-496F-403A-8F45-C727A25909E2}" destId="{0F1FE936-C4F5-4D7C-B73C-459ADD0EE58B}" srcOrd="0" destOrd="0" presId="urn:microsoft.com/office/officeart/2005/8/layout/process1"/>
    <dgm:cxn modelId="{FD323F7A-84D8-4751-8F02-93F4AACBC4C2}" type="presParOf" srcId="{827C1157-1538-4FD7-9BDF-872AD61EC98D}" destId="{959076D0-3C97-4B6F-A5BB-A0E161F35A5E}"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1CFAD1-D325-4290-82BD-5621D32A7D8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it-IT"/>
        </a:p>
      </dgm:t>
    </dgm:pt>
    <dgm:pt modelId="{88E41B57-48AF-4002-BE93-A1E50AE13758}">
      <dgm:prSet phldrT="[Testo]"/>
      <dgm:spPr/>
      <dgm:t>
        <a:bodyPr/>
        <a:lstStyle/>
        <a:p>
          <a:r>
            <a:rPr lang="it-IT" dirty="0" smtClean="0"/>
            <a:t>Scaletta </a:t>
          </a:r>
          <a:endParaRPr lang="it-IT" dirty="0"/>
        </a:p>
      </dgm:t>
    </dgm:pt>
    <dgm:pt modelId="{2F7D3697-7238-407D-912F-ECA378FF5C55}" type="parTrans" cxnId="{7538A823-2ECF-4935-8630-325653CD41B1}">
      <dgm:prSet/>
      <dgm:spPr/>
      <dgm:t>
        <a:bodyPr/>
        <a:lstStyle/>
        <a:p>
          <a:endParaRPr lang="it-IT"/>
        </a:p>
      </dgm:t>
    </dgm:pt>
    <dgm:pt modelId="{46B70199-515D-48B1-882F-1BDA4C88D0C5}" type="sibTrans" cxnId="{7538A823-2ECF-4935-8630-325653CD41B1}">
      <dgm:prSet/>
      <dgm:spPr/>
      <dgm:t>
        <a:bodyPr/>
        <a:lstStyle/>
        <a:p>
          <a:endParaRPr lang="it-IT"/>
        </a:p>
      </dgm:t>
    </dgm:pt>
    <dgm:pt modelId="{A322F76F-7DAA-4E32-9184-310F4F85C2FB}">
      <dgm:prSet phldrT="[Testo]"/>
      <dgm:spPr/>
      <dgm:t>
        <a:bodyPr/>
        <a:lstStyle/>
        <a:p>
          <a:r>
            <a:rPr lang="it-IT" dirty="0" smtClean="0"/>
            <a:t>Chassé tra i tubi dei volani</a:t>
          </a:r>
          <a:endParaRPr lang="it-IT" dirty="0"/>
        </a:p>
      </dgm:t>
    </dgm:pt>
    <dgm:pt modelId="{67FA3F6F-65F2-4523-B355-CE97DBA1C0F4}" type="parTrans" cxnId="{0B9629F7-3205-43B4-99D1-7453E8C23605}">
      <dgm:prSet/>
      <dgm:spPr/>
      <dgm:t>
        <a:bodyPr/>
        <a:lstStyle/>
        <a:p>
          <a:endParaRPr lang="it-IT"/>
        </a:p>
      </dgm:t>
    </dgm:pt>
    <dgm:pt modelId="{2D498CA9-EA9F-4B67-BBCF-E54FAFD5FF2A}" type="sibTrans" cxnId="{0B9629F7-3205-43B4-99D1-7453E8C23605}">
      <dgm:prSet/>
      <dgm:spPr/>
      <dgm:t>
        <a:bodyPr/>
        <a:lstStyle/>
        <a:p>
          <a:endParaRPr lang="it-IT"/>
        </a:p>
      </dgm:t>
    </dgm:pt>
    <dgm:pt modelId="{233E5C55-8A8C-4576-B958-9A077F533BBC}">
      <dgm:prSet phldrT="[Testo]"/>
      <dgm:spPr/>
      <dgm:t>
        <a:bodyPr/>
        <a:lstStyle/>
        <a:p>
          <a:r>
            <a:rPr lang="it-IT" dirty="0" smtClean="0"/>
            <a:t>4 salti (ostacoli bassi) </a:t>
          </a:r>
          <a:endParaRPr lang="it-IT" dirty="0"/>
        </a:p>
      </dgm:t>
    </dgm:pt>
    <dgm:pt modelId="{531E0546-8445-47D4-AC6D-43AFD8D70410}" type="parTrans" cxnId="{84A25B34-9577-40E4-96CD-C0A57EC6D991}">
      <dgm:prSet/>
      <dgm:spPr/>
      <dgm:t>
        <a:bodyPr/>
        <a:lstStyle/>
        <a:p>
          <a:endParaRPr lang="it-IT"/>
        </a:p>
      </dgm:t>
    </dgm:pt>
    <dgm:pt modelId="{675E6940-B876-4A5E-8C2A-0D19BA12ABB4}" type="sibTrans" cxnId="{84A25B34-9577-40E4-96CD-C0A57EC6D991}">
      <dgm:prSet/>
      <dgm:spPr/>
      <dgm:t>
        <a:bodyPr/>
        <a:lstStyle/>
        <a:p>
          <a:endParaRPr lang="it-IT"/>
        </a:p>
      </dgm:t>
    </dgm:pt>
    <dgm:pt modelId="{B05CF4B5-F13B-405D-84EF-2A85F095981A}">
      <dgm:prSet phldrT="[Testo]"/>
      <dgm:spPr/>
      <dgm:t>
        <a:bodyPr/>
        <a:lstStyle/>
        <a:p>
          <a:r>
            <a:rPr lang="it-IT" dirty="0" smtClean="0"/>
            <a:t>Sprint 10 metri</a:t>
          </a:r>
          <a:endParaRPr lang="it-IT" dirty="0"/>
        </a:p>
      </dgm:t>
    </dgm:pt>
    <dgm:pt modelId="{3DB994AB-BF11-4948-A44D-60A3AC8DC184}" type="parTrans" cxnId="{F6904D97-11A1-47B9-97B4-101103000C24}">
      <dgm:prSet/>
      <dgm:spPr/>
      <dgm:t>
        <a:bodyPr/>
        <a:lstStyle/>
        <a:p>
          <a:endParaRPr lang="it-IT"/>
        </a:p>
      </dgm:t>
    </dgm:pt>
    <dgm:pt modelId="{0BEA5FA9-CC4B-49BE-9585-4C04B6576B69}" type="sibTrans" cxnId="{F6904D97-11A1-47B9-97B4-101103000C24}">
      <dgm:prSet/>
      <dgm:spPr/>
      <dgm:t>
        <a:bodyPr/>
        <a:lstStyle/>
        <a:p>
          <a:endParaRPr lang="it-IT"/>
        </a:p>
      </dgm:t>
    </dgm:pt>
    <dgm:pt modelId="{7055AE25-10B4-4314-A85C-183D7D3F3868}">
      <dgm:prSet phldrT="[Testo]"/>
      <dgm:spPr/>
      <dgm:t>
        <a:bodyPr/>
        <a:lstStyle/>
        <a:p>
          <a:r>
            <a:rPr lang="it-IT" dirty="0" smtClean="0"/>
            <a:t>Saltare la corda</a:t>
          </a:r>
          <a:endParaRPr lang="it-IT" dirty="0"/>
        </a:p>
      </dgm:t>
    </dgm:pt>
    <dgm:pt modelId="{342FE038-BEB9-4AA6-8093-6D2489417F50}" type="parTrans" cxnId="{AF1223CC-B976-4E65-88B5-F7E9DE5A9582}">
      <dgm:prSet/>
      <dgm:spPr/>
      <dgm:t>
        <a:bodyPr/>
        <a:lstStyle/>
        <a:p>
          <a:endParaRPr lang="it-IT"/>
        </a:p>
      </dgm:t>
    </dgm:pt>
    <dgm:pt modelId="{DF73A46E-2FD5-494F-B05B-0FC892C0E656}" type="sibTrans" cxnId="{AF1223CC-B976-4E65-88B5-F7E9DE5A9582}">
      <dgm:prSet/>
      <dgm:spPr/>
      <dgm:t>
        <a:bodyPr/>
        <a:lstStyle/>
        <a:p>
          <a:endParaRPr lang="it-IT"/>
        </a:p>
      </dgm:t>
    </dgm:pt>
    <dgm:pt modelId="{C7795621-CF83-4C16-9AF4-13A297D23E49}" type="pres">
      <dgm:prSet presAssocID="{621CFAD1-D325-4290-82BD-5621D32A7D87}" presName="cycle" presStyleCnt="0">
        <dgm:presLayoutVars>
          <dgm:dir/>
          <dgm:resizeHandles val="exact"/>
        </dgm:presLayoutVars>
      </dgm:prSet>
      <dgm:spPr/>
      <dgm:t>
        <a:bodyPr/>
        <a:lstStyle/>
        <a:p>
          <a:endParaRPr lang="it-IT"/>
        </a:p>
      </dgm:t>
    </dgm:pt>
    <dgm:pt modelId="{9363CCF5-5E84-4068-A406-769EAB1D4D59}" type="pres">
      <dgm:prSet presAssocID="{88E41B57-48AF-4002-BE93-A1E50AE13758}" presName="dummy" presStyleCnt="0"/>
      <dgm:spPr/>
    </dgm:pt>
    <dgm:pt modelId="{5BC9456C-7B55-4F1E-A27F-2EE667ED3C01}" type="pres">
      <dgm:prSet presAssocID="{88E41B57-48AF-4002-BE93-A1E50AE13758}" presName="node" presStyleLbl="revTx" presStyleIdx="0" presStyleCnt="5">
        <dgm:presLayoutVars>
          <dgm:bulletEnabled val="1"/>
        </dgm:presLayoutVars>
      </dgm:prSet>
      <dgm:spPr/>
      <dgm:t>
        <a:bodyPr/>
        <a:lstStyle/>
        <a:p>
          <a:endParaRPr lang="it-IT"/>
        </a:p>
      </dgm:t>
    </dgm:pt>
    <dgm:pt modelId="{F3B51092-0A85-4E4F-8C85-1A1797FAFC28}" type="pres">
      <dgm:prSet presAssocID="{46B70199-515D-48B1-882F-1BDA4C88D0C5}" presName="sibTrans" presStyleLbl="node1" presStyleIdx="0" presStyleCnt="5"/>
      <dgm:spPr/>
      <dgm:t>
        <a:bodyPr/>
        <a:lstStyle/>
        <a:p>
          <a:endParaRPr lang="it-IT"/>
        </a:p>
      </dgm:t>
    </dgm:pt>
    <dgm:pt modelId="{1E2E4BC2-13FE-41A0-8D4B-6EC92C01BB8D}" type="pres">
      <dgm:prSet presAssocID="{A322F76F-7DAA-4E32-9184-310F4F85C2FB}" presName="dummy" presStyleCnt="0"/>
      <dgm:spPr/>
    </dgm:pt>
    <dgm:pt modelId="{6731895E-2B45-4E3A-9C96-2556C94E4BE0}" type="pres">
      <dgm:prSet presAssocID="{A322F76F-7DAA-4E32-9184-310F4F85C2FB}" presName="node" presStyleLbl="revTx" presStyleIdx="1" presStyleCnt="5">
        <dgm:presLayoutVars>
          <dgm:bulletEnabled val="1"/>
        </dgm:presLayoutVars>
      </dgm:prSet>
      <dgm:spPr/>
      <dgm:t>
        <a:bodyPr/>
        <a:lstStyle/>
        <a:p>
          <a:endParaRPr lang="it-IT"/>
        </a:p>
      </dgm:t>
    </dgm:pt>
    <dgm:pt modelId="{B1383B0A-A198-428E-8DEA-55AE89C9490A}" type="pres">
      <dgm:prSet presAssocID="{2D498CA9-EA9F-4B67-BBCF-E54FAFD5FF2A}" presName="sibTrans" presStyleLbl="node1" presStyleIdx="1" presStyleCnt="5"/>
      <dgm:spPr/>
      <dgm:t>
        <a:bodyPr/>
        <a:lstStyle/>
        <a:p>
          <a:endParaRPr lang="it-IT"/>
        </a:p>
      </dgm:t>
    </dgm:pt>
    <dgm:pt modelId="{D2DB43E6-7410-4BE1-A039-EC95E8569CD9}" type="pres">
      <dgm:prSet presAssocID="{233E5C55-8A8C-4576-B958-9A077F533BBC}" presName="dummy" presStyleCnt="0"/>
      <dgm:spPr/>
    </dgm:pt>
    <dgm:pt modelId="{5142062C-5690-41AA-86BA-A5A45B255442}" type="pres">
      <dgm:prSet presAssocID="{233E5C55-8A8C-4576-B958-9A077F533BBC}" presName="node" presStyleLbl="revTx" presStyleIdx="2" presStyleCnt="5">
        <dgm:presLayoutVars>
          <dgm:bulletEnabled val="1"/>
        </dgm:presLayoutVars>
      </dgm:prSet>
      <dgm:spPr/>
      <dgm:t>
        <a:bodyPr/>
        <a:lstStyle/>
        <a:p>
          <a:endParaRPr lang="it-IT"/>
        </a:p>
      </dgm:t>
    </dgm:pt>
    <dgm:pt modelId="{D26DD51B-644F-4AD7-A56E-24EB17D2AC17}" type="pres">
      <dgm:prSet presAssocID="{675E6940-B876-4A5E-8C2A-0D19BA12ABB4}" presName="sibTrans" presStyleLbl="node1" presStyleIdx="2" presStyleCnt="5"/>
      <dgm:spPr/>
      <dgm:t>
        <a:bodyPr/>
        <a:lstStyle/>
        <a:p>
          <a:endParaRPr lang="it-IT"/>
        </a:p>
      </dgm:t>
    </dgm:pt>
    <dgm:pt modelId="{DCAC3ABE-BCD2-4F42-A92E-62099B34F4F0}" type="pres">
      <dgm:prSet presAssocID="{B05CF4B5-F13B-405D-84EF-2A85F095981A}" presName="dummy" presStyleCnt="0"/>
      <dgm:spPr/>
    </dgm:pt>
    <dgm:pt modelId="{5C2304BE-731F-4BC9-8424-AC13B8F77942}" type="pres">
      <dgm:prSet presAssocID="{B05CF4B5-F13B-405D-84EF-2A85F095981A}" presName="node" presStyleLbl="revTx" presStyleIdx="3" presStyleCnt="5">
        <dgm:presLayoutVars>
          <dgm:bulletEnabled val="1"/>
        </dgm:presLayoutVars>
      </dgm:prSet>
      <dgm:spPr/>
      <dgm:t>
        <a:bodyPr/>
        <a:lstStyle/>
        <a:p>
          <a:endParaRPr lang="it-IT"/>
        </a:p>
      </dgm:t>
    </dgm:pt>
    <dgm:pt modelId="{82530044-B019-43D8-A152-E9189C0396A3}" type="pres">
      <dgm:prSet presAssocID="{0BEA5FA9-CC4B-49BE-9585-4C04B6576B69}" presName="sibTrans" presStyleLbl="node1" presStyleIdx="3" presStyleCnt="5"/>
      <dgm:spPr/>
      <dgm:t>
        <a:bodyPr/>
        <a:lstStyle/>
        <a:p>
          <a:endParaRPr lang="it-IT"/>
        </a:p>
      </dgm:t>
    </dgm:pt>
    <dgm:pt modelId="{3B9CD5A6-3699-4658-8812-75D28F13E1BC}" type="pres">
      <dgm:prSet presAssocID="{7055AE25-10B4-4314-A85C-183D7D3F3868}" presName="dummy" presStyleCnt="0"/>
      <dgm:spPr/>
    </dgm:pt>
    <dgm:pt modelId="{A1817B2C-EA63-4E5E-AE77-FFD534C0AADE}" type="pres">
      <dgm:prSet presAssocID="{7055AE25-10B4-4314-A85C-183D7D3F3868}" presName="node" presStyleLbl="revTx" presStyleIdx="4" presStyleCnt="5">
        <dgm:presLayoutVars>
          <dgm:bulletEnabled val="1"/>
        </dgm:presLayoutVars>
      </dgm:prSet>
      <dgm:spPr/>
      <dgm:t>
        <a:bodyPr/>
        <a:lstStyle/>
        <a:p>
          <a:endParaRPr lang="it-IT"/>
        </a:p>
      </dgm:t>
    </dgm:pt>
    <dgm:pt modelId="{AD02BFC1-4C67-40B6-9001-F815ED3206A7}" type="pres">
      <dgm:prSet presAssocID="{DF73A46E-2FD5-494F-B05B-0FC892C0E656}" presName="sibTrans" presStyleLbl="node1" presStyleIdx="4" presStyleCnt="5"/>
      <dgm:spPr/>
      <dgm:t>
        <a:bodyPr/>
        <a:lstStyle/>
        <a:p>
          <a:endParaRPr lang="it-IT"/>
        </a:p>
      </dgm:t>
    </dgm:pt>
  </dgm:ptLst>
  <dgm:cxnLst>
    <dgm:cxn modelId="{7538A823-2ECF-4935-8630-325653CD41B1}" srcId="{621CFAD1-D325-4290-82BD-5621D32A7D87}" destId="{88E41B57-48AF-4002-BE93-A1E50AE13758}" srcOrd="0" destOrd="0" parTransId="{2F7D3697-7238-407D-912F-ECA378FF5C55}" sibTransId="{46B70199-515D-48B1-882F-1BDA4C88D0C5}"/>
    <dgm:cxn modelId="{84A25B34-9577-40E4-96CD-C0A57EC6D991}" srcId="{621CFAD1-D325-4290-82BD-5621D32A7D87}" destId="{233E5C55-8A8C-4576-B958-9A077F533BBC}" srcOrd="2" destOrd="0" parTransId="{531E0546-8445-47D4-AC6D-43AFD8D70410}" sibTransId="{675E6940-B876-4A5E-8C2A-0D19BA12ABB4}"/>
    <dgm:cxn modelId="{3122B713-BBE2-4A26-B64F-4E948E9E0FAE}" type="presOf" srcId="{2D498CA9-EA9F-4B67-BBCF-E54FAFD5FF2A}" destId="{B1383B0A-A198-428E-8DEA-55AE89C9490A}" srcOrd="0" destOrd="0" presId="urn:microsoft.com/office/officeart/2005/8/layout/cycle1"/>
    <dgm:cxn modelId="{087A9B45-8B09-44BC-AF2D-3C5C311F916C}" type="presOf" srcId="{B05CF4B5-F13B-405D-84EF-2A85F095981A}" destId="{5C2304BE-731F-4BC9-8424-AC13B8F77942}" srcOrd="0" destOrd="0" presId="urn:microsoft.com/office/officeart/2005/8/layout/cycle1"/>
    <dgm:cxn modelId="{0B9629F7-3205-43B4-99D1-7453E8C23605}" srcId="{621CFAD1-D325-4290-82BD-5621D32A7D87}" destId="{A322F76F-7DAA-4E32-9184-310F4F85C2FB}" srcOrd="1" destOrd="0" parTransId="{67FA3F6F-65F2-4523-B355-CE97DBA1C0F4}" sibTransId="{2D498CA9-EA9F-4B67-BBCF-E54FAFD5FF2A}"/>
    <dgm:cxn modelId="{6F6A70A7-173F-4F89-B6C5-1670596A8F69}" type="presOf" srcId="{675E6940-B876-4A5E-8C2A-0D19BA12ABB4}" destId="{D26DD51B-644F-4AD7-A56E-24EB17D2AC17}" srcOrd="0" destOrd="0" presId="urn:microsoft.com/office/officeart/2005/8/layout/cycle1"/>
    <dgm:cxn modelId="{D3C4EEC8-6400-4F10-B03B-193CE716FD04}" type="presOf" srcId="{A322F76F-7DAA-4E32-9184-310F4F85C2FB}" destId="{6731895E-2B45-4E3A-9C96-2556C94E4BE0}" srcOrd="0" destOrd="0" presId="urn:microsoft.com/office/officeart/2005/8/layout/cycle1"/>
    <dgm:cxn modelId="{E30565A5-4169-4AE1-AF1C-FC6104AB8468}" type="presOf" srcId="{621CFAD1-D325-4290-82BD-5621D32A7D87}" destId="{C7795621-CF83-4C16-9AF4-13A297D23E49}" srcOrd="0" destOrd="0" presId="urn:microsoft.com/office/officeart/2005/8/layout/cycle1"/>
    <dgm:cxn modelId="{E7F4A8AD-7B9C-4A3B-8169-EDB76295012A}" type="presOf" srcId="{88E41B57-48AF-4002-BE93-A1E50AE13758}" destId="{5BC9456C-7B55-4F1E-A27F-2EE667ED3C01}" srcOrd="0" destOrd="0" presId="urn:microsoft.com/office/officeart/2005/8/layout/cycle1"/>
    <dgm:cxn modelId="{066F01B1-DD0F-4A69-A3A7-10C2121654C0}" type="presOf" srcId="{233E5C55-8A8C-4576-B958-9A077F533BBC}" destId="{5142062C-5690-41AA-86BA-A5A45B255442}" srcOrd="0" destOrd="0" presId="urn:microsoft.com/office/officeart/2005/8/layout/cycle1"/>
    <dgm:cxn modelId="{79A72D07-1C47-4EA5-A55E-10795526776D}" type="presOf" srcId="{DF73A46E-2FD5-494F-B05B-0FC892C0E656}" destId="{AD02BFC1-4C67-40B6-9001-F815ED3206A7}" srcOrd="0" destOrd="0" presId="urn:microsoft.com/office/officeart/2005/8/layout/cycle1"/>
    <dgm:cxn modelId="{F6904D97-11A1-47B9-97B4-101103000C24}" srcId="{621CFAD1-D325-4290-82BD-5621D32A7D87}" destId="{B05CF4B5-F13B-405D-84EF-2A85F095981A}" srcOrd="3" destOrd="0" parTransId="{3DB994AB-BF11-4948-A44D-60A3AC8DC184}" sibTransId="{0BEA5FA9-CC4B-49BE-9585-4C04B6576B69}"/>
    <dgm:cxn modelId="{AF1223CC-B976-4E65-88B5-F7E9DE5A9582}" srcId="{621CFAD1-D325-4290-82BD-5621D32A7D87}" destId="{7055AE25-10B4-4314-A85C-183D7D3F3868}" srcOrd="4" destOrd="0" parTransId="{342FE038-BEB9-4AA6-8093-6D2489417F50}" sibTransId="{DF73A46E-2FD5-494F-B05B-0FC892C0E656}"/>
    <dgm:cxn modelId="{76BE64A0-42CB-436B-8A97-953D24DCB764}" type="presOf" srcId="{0BEA5FA9-CC4B-49BE-9585-4C04B6576B69}" destId="{82530044-B019-43D8-A152-E9189C0396A3}" srcOrd="0" destOrd="0" presId="urn:microsoft.com/office/officeart/2005/8/layout/cycle1"/>
    <dgm:cxn modelId="{F5A932EF-A6F7-4AD4-AACA-99020AAEF262}" type="presOf" srcId="{7055AE25-10B4-4314-A85C-183D7D3F3868}" destId="{A1817B2C-EA63-4E5E-AE77-FFD534C0AADE}" srcOrd="0" destOrd="0" presId="urn:microsoft.com/office/officeart/2005/8/layout/cycle1"/>
    <dgm:cxn modelId="{D2443A29-2567-4534-BBFB-103B3F9FCE52}" type="presOf" srcId="{46B70199-515D-48B1-882F-1BDA4C88D0C5}" destId="{F3B51092-0A85-4E4F-8C85-1A1797FAFC28}" srcOrd="0" destOrd="0" presId="urn:microsoft.com/office/officeart/2005/8/layout/cycle1"/>
    <dgm:cxn modelId="{46C4968B-DFAD-446D-AEF3-7EF59E7F2BB4}" type="presParOf" srcId="{C7795621-CF83-4C16-9AF4-13A297D23E49}" destId="{9363CCF5-5E84-4068-A406-769EAB1D4D59}" srcOrd="0" destOrd="0" presId="urn:microsoft.com/office/officeart/2005/8/layout/cycle1"/>
    <dgm:cxn modelId="{5E9F1ED5-2C16-4B02-8740-A0F5756F781C}" type="presParOf" srcId="{C7795621-CF83-4C16-9AF4-13A297D23E49}" destId="{5BC9456C-7B55-4F1E-A27F-2EE667ED3C01}" srcOrd="1" destOrd="0" presId="urn:microsoft.com/office/officeart/2005/8/layout/cycle1"/>
    <dgm:cxn modelId="{48E36083-9EE5-4088-AFD1-6E0831F98052}" type="presParOf" srcId="{C7795621-CF83-4C16-9AF4-13A297D23E49}" destId="{F3B51092-0A85-4E4F-8C85-1A1797FAFC28}" srcOrd="2" destOrd="0" presId="urn:microsoft.com/office/officeart/2005/8/layout/cycle1"/>
    <dgm:cxn modelId="{FE87623E-131D-4A38-A8A3-5149856BBD29}" type="presParOf" srcId="{C7795621-CF83-4C16-9AF4-13A297D23E49}" destId="{1E2E4BC2-13FE-41A0-8D4B-6EC92C01BB8D}" srcOrd="3" destOrd="0" presId="urn:microsoft.com/office/officeart/2005/8/layout/cycle1"/>
    <dgm:cxn modelId="{11FECBAC-2F2D-4A19-AE4D-AFC396474C0E}" type="presParOf" srcId="{C7795621-CF83-4C16-9AF4-13A297D23E49}" destId="{6731895E-2B45-4E3A-9C96-2556C94E4BE0}" srcOrd="4" destOrd="0" presId="urn:microsoft.com/office/officeart/2005/8/layout/cycle1"/>
    <dgm:cxn modelId="{12EED95B-3247-44B4-B67E-8BD6A8E806F6}" type="presParOf" srcId="{C7795621-CF83-4C16-9AF4-13A297D23E49}" destId="{B1383B0A-A198-428E-8DEA-55AE89C9490A}" srcOrd="5" destOrd="0" presId="urn:microsoft.com/office/officeart/2005/8/layout/cycle1"/>
    <dgm:cxn modelId="{1996896F-A786-41B0-840D-E317FC47CF49}" type="presParOf" srcId="{C7795621-CF83-4C16-9AF4-13A297D23E49}" destId="{D2DB43E6-7410-4BE1-A039-EC95E8569CD9}" srcOrd="6" destOrd="0" presId="urn:microsoft.com/office/officeart/2005/8/layout/cycle1"/>
    <dgm:cxn modelId="{F630AD54-78A7-4DF2-A197-320B7A34041E}" type="presParOf" srcId="{C7795621-CF83-4C16-9AF4-13A297D23E49}" destId="{5142062C-5690-41AA-86BA-A5A45B255442}" srcOrd="7" destOrd="0" presId="urn:microsoft.com/office/officeart/2005/8/layout/cycle1"/>
    <dgm:cxn modelId="{93887960-49E0-4EF7-A001-C4F489FD0CF2}" type="presParOf" srcId="{C7795621-CF83-4C16-9AF4-13A297D23E49}" destId="{D26DD51B-644F-4AD7-A56E-24EB17D2AC17}" srcOrd="8" destOrd="0" presId="urn:microsoft.com/office/officeart/2005/8/layout/cycle1"/>
    <dgm:cxn modelId="{0E2B8C11-48B1-44DF-A57A-DB01C40B6A07}" type="presParOf" srcId="{C7795621-CF83-4C16-9AF4-13A297D23E49}" destId="{DCAC3ABE-BCD2-4F42-A92E-62099B34F4F0}" srcOrd="9" destOrd="0" presId="urn:microsoft.com/office/officeart/2005/8/layout/cycle1"/>
    <dgm:cxn modelId="{5618E2B6-5AC8-4AE2-A600-70E93C1008DA}" type="presParOf" srcId="{C7795621-CF83-4C16-9AF4-13A297D23E49}" destId="{5C2304BE-731F-4BC9-8424-AC13B8F77942}" srcOrd="10" destOrd="0" presId="urn:microsoft.com/office/officeart/2005/8/layout/cycle1"/>
    <dgm:cxn modelId="{A3EC84AD-E19E-4169-8A41-5F0790AC1AE8}" type="presParOf" srcId="{C7795621-CF83-4C16-9AF4-13A297D23E49}" destId="{82530044-B019-43D8-A152-E9189C0396A3}" srcOrd="11" destOrd="0" presId="urn:microsoft.com/office/officeart/2005/8/layout/cycle1"/>
    <dgm:cxn modelId="{B7B76F4F-E5FF-43A8-83E3-E92DA79BD2DE}" type="presParOf" srcId="{C7795621-CF83-4C16-9AF4-13A297D23E49}" destId="{3B9CD5A6-3699-4658-8812-75D28F13E1BC}" srcOrd="12" destOrd="0" presId="urn:microsoft.com/office/officeart/2005/8/layout/cycle1"/>
    <dgm:cxn modelId="{33C6869C-977A-4C1F-986A-00214D9D51F8}" type="presParOf" srcId="{C7795621-CF83-4C16-9AF4-13A297D23E49}" destId="{A1817B2C-EA63-4E5E-AE77-FFD534C0AADE}" srcOrd="13" destOrd="0" presId="urn:microsoft.com/office/officeart/2005/8/layout/cycle1"/>
    <dgm:cxn modelId="{34228530-A14A-43D2-AE01-B101D83735F2}" type="presParOf" srcId="{C7795621-CF83-4C16-9AF4-13A297D23E49}" destId="{AD02BFC1-4C67-40B6-9001-F815ED3206A7}"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CBF399-A42B-4F98-85C3-BA3FA4FE7162}">
      <dsp:nvSpPr>
        <dsp:cNvPr id="0" name=""/>
        <dsp:cNvSpPr/>
      </dsp:nvSpPr>
      <dsp:spPr>
        <a:xfrm>
          <a:off x="7143" y="706550"/>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it-IT" sz="2100" kern="1200" dirty="0" smtClean="0"/>
            <a:t>Stimolo</a:t>
          </a:r>
          <a:endParaRPr lang="it-IT" sz="2100" kern="1200" dirty="0"/>
        </a:p>
      </dsp:txBody>
      <dsp:txXfrm>
        <a:off x="7143" y="706550"/>
        <a:ext cx="2135187" cy="1281112"/>
      </dsp:txXfrm>
    </dsp:sp>
    <dsp:sp modelId="{E830CDBB-CCFD-44D6-9EFE-A4DCBF7CE7E1}">
      <dsp:nvSpPr>
        <dsp:cNvPr id="0" name=""/>
        <dsp:cNvSpPr/>
      </dsp:nvSpPr>
      <dsp:spPr>
        <a:xfrm>
          <a:off x="2355850" y="1082343"/>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it-IT" sz="1700" kern="1200"/>
        </a:p>
      </dsp:txBody>
      <dsp:txXfrm>
        <a:off x="2355850" y="1082343"/>
        <a:ext cx="452659" cy="529526"/>
      </dsp:txXfrm>
    </dsp:sp>
    <dsp:sp modelId="{D6949389-A507-4D4C-847C-E67A1CA2CCD7}">
      <dsp:nvSpPr>
        <dsp:cNvPr id="0" name=""/>
        <dsp:cNvSpPr/>
      </dsp:nvSpPr>
      <dsp:spPr>
        <a:xfrm>
          <a:off x="2996406" y="706550"/>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it-IT" sz="2100" kern="1200" dirty="0" smtClean="0"/>
            <a:t>Operazione mentale specifica per lo stimolo</a:t>
          </a:r>
          <a:endParaRPr lang="it-IT" sz="2100" kern="1200" dirty="0"/>
        </a:p>
      </dsp:txBody>
      <dsp:txXfrm>
        <a:off x="2996406" y="706550"/>
        <a:ext cx="2135187" cy="1281112"/>
      </dsp:txXfrm>
    </dsp:sp>
    <dsp:sp modelId="{ED018E23-496F-403A-8F45-C727A25909E2}">
      <dsp:nvSpPr>
        <dsp:cNvPr id="0" name=""/>
        <dsp:cNvSpPr/>
      </dsp:nvSpPr>
      <dsp:spPr>
        <a:xfrm>
          <a:off x="5345112" y="1082343"/>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it-IT" sz="1700" kern="1200"/>
        </a:p>
      </dsp:txBody>
      <dsp:txXfrm>
        <a:off x="5345112" y="1082343"/>
        <a:ext cx="452659" cy="529526"/>
      </dsp:txXfrm>
    </dsp:sp>
    <dsp:sp modelId="{959076D0-3C97-4B6F-A5BB-A0E161F35A5E}">
      <dsp:nvSpPr>
        <dsp:cNvPr id="0" name=""/>
        <dsp:cNvSpPr/>
      </dsp:nvSpPr>
      <dsp:spPr>
        <a:xfrm>
          <a:off x="5985668" y="706550"/>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it-IT" sz="2100" kern="1200" dirty="0" smtClean="0"/>
            <a:t>Risposta</a:t>
          </a:r>
          <a:endParaRPr lang="it-IT" sz="2100" kern="1200" dirty="0"/>
        </a:p>
      </dsp:txBody>
      <dsp:txXfrm>
        <a:off x="5985668" y="706550"/>
        <a:ext cx="2135187" cy="128111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C9456C-7B55-4F1E-A27F-2EE667ED3C01}">
      <dsp:nvSpPr>
        <dsp:cNvPr id="0" name=""/>
        <dsp:cNvSpPr/>
      </dsp:nvSpPr>
      <dsp:spPr>
        <a:xfrm>
          <a:off x="3591716" y="30070"/>
          <a:ext cx="1014874" cy="1014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it-IT" sz="1900" kern="1200" dirty="0" smtClean="0"/>
            <a:t>Scaletta </a:t>
          </a:r>
          <a:endParaRPr lang="it-IT" sz="1900" kern="1200" dirty="0"/>
        </a:p>
      </dsp:txBody>
      <dsp:txXfrm>
        <a:off x="3591716" y="30070"/>
        <a:ext cx="1014874" cy="1014874"/>
      </dsp:txXfrm>
    </dsp:sp>
    <dsp:sp modelId="{F3B51092-0A85-4E4F-8C85-1A1797FAFC28}">
      <dsp:nvSpPr>
        <dsp:cNvPr id="0" name=""/>
        <dsp:cNvSpPr/>
      </dsp:nvSpPr>
      <dsp:spPr>
        <a:xfrm>
          <a:off x="1204171" y="686"/>
          <a:ext cx="3805298" cy="3805298"/>
        </a:xfrm>
        <a:prstGeom prst="circularArrow">
          <a:avLst>
            <a:gd name="adj1" fmla="val 5201"/>
            <a:gd name="adj2" fmla="val 335949"/>
            <a:gd name="adj3" fmla="val 21293094"/>
            <a:gd name="adj4" fmla="val 19766369"/>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31895E-2B45-4E3A-9C96-2556C94E4BE0}">
      <dsp:nvSpPr>
        <dsp:cNvPr id="0" name=""/>
        <dsp:cNvSpPr/>
      </dsp:nvSpPr>
      <dsp:spPr>
        <a:xfrm>
          <a:off x="4205011" y="1917598"/>
          <a:ext cx="1014874" cy="1014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it-IT" sz="1900" kern="1200" dirty="0" smtClean="0"/>
            <a:t>Chassé tra i tubi dei volani</a:t>
          </a:r>
          <a:endParaRPr lang="it-IT" sz="1900" kern="1200" dirty="0"/>
        </a:p>
      </dsp:txBody>
      <dsp:txXfrm>
        <a:off x="4205011" y="1917598"/>
        <a:ext cx="1014874" cy="1014874"/>
      </dsp:txXfrm>
    </dsp:sp>
    <dsp:sp modelId="{B1383B0A-A198-428E-8DEA-55AE89C9490A}">
      <dsp:nvSpPr>
        <dsp:cNvPr id="0" name=""/>
        <dsp:cNvSpPr/>
      </dsp:nvSpPr>
      <dsp:spPr>
        <a:xfrm>
          <a:off x="1204171" y="686"/>
          <a:ext cx="3805298" cy="3805298"/>
        </a:xfrm>
        <a:prstGeom prst="circularArrow">
          <a:avLst>
            <a:gd name="adj1" fmla="val 5201"/>
            <a:gd name="adj2" fmla="val 335949"/>
            <a:gd name="adj3" fmla="val 4014545"/>
            <a:gd name="adj4" fmla="val 2253573"/>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42062C-5690-41AA-86BA-A5A45B255442}">
      <dsp:nvSpPr>
        <dsp:cNvPr id="0" name=""/>
        <dsp:cNvSpPr/>
      </dsp:nvSpPr>
      <dsp:spPr>
        <a:xfrm>
          <a:off x="2599383" y="3084155"/>
          <a:ext cx="1014874" cy="1014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it-IT" sz="1900" kern="1200" dirty="0" smtClean="0"/>
            <a:t>4 salti (ostacoli bassi) </a:t>
          </a:r>
          <a:endParaRPr lang="it-IT" sz="1900" kern="1200" dirty="0"/>
        </a:p>
      </dsp:txBody>
      <dsp:txXfrm>
        <a:off x="2599383" y="3084155"/>
        <a:ext cx="1014874" cy="1014874"/>
      </dsp:txXfrm>
    </dsp:sp>
    <dsp:sp modelId="{D26DD51B-644F-4AD7-A56E-24EB17D2AC17}">
      <dsp:nvSpPr>
        <dsp:cNvPr id="0" name=""/>
        <dsp:cNvSpPr/>
      </dsp:nvSpPr>
      <dsp:spPr>
        <a:xfrm>
          <a:off x="1204171" y="686"/>
          <a:ext cx="3805298" cy="3805298"/>
        </a:xfrm>
        <a:prstGeom prst="circularArrow">
          <a:avLst>
            <a:gd name="adj1" fmla="val 5201"/>
            <a:gd name="adj2" fmla="val 335949"/>
            <a:gd name="adj3" fmla="val 8210477"/>
            <a:gd name="adj4" fmla="val 6449506"/>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2304BE-731F-4BC9-8424-AC13B8F77942}">
      <dsp:nvSpPr>
        <dsp:cNvPr id="0" name=""/>
        <dsp:cNvSpPr/>
      </dsp:nvSpPr>
      <dsp:spPr>
        <a:xfrm>
          <a:off x="993755" y="1917598"/>
          <a:ext cx="1014874" cy="1014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it-IT" sz="1900" kern="1200" dirty="0" smtClean="0"/>
            <a:t>Sprint 10 metri</a:t>
          </a:r>
          <a:endParaRPr lang="it-IT" sz="1900" kern="1200" dirty="0"/>
        </a:p>
      </dsp:txBody>
      <dsp:txXfrm>
        <a:off x="993755" y="1917598"/>
        <a:ext cx="1014874" cy="1014874"/>
      </dsp:txXfrm>
    </dsp:sp>
    <dsp:sp modelId="{82530044-B019-43D8-A152-E9189C0396A3}">
      <dsp:nvSpPr>
        <dsp:cNvPr id="0" name=""/>
        <dsp:cNvSpPr/>
      </dsp:nvSpPr>
      <dsp:spPr>
        <a:xfrm>
          <a:off x="1204171" y="686"/>
          <a:ext cx="3805298" cy="3805298"/>
        </a:xfrm>
        <a:prstGeom prst="circularArrow">
          <a:avLst>
            <a:gd name="adj1" fmla="val 5201"/>
            <a:gd name="adj2" fmla="val 335949"/>
            <a:gd name="adj3" fmla="val 12297682"/>
            <a:gd name="adj4" fmla="val 10770957"/>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817B2C-EA63-4E5E-AE77-FFD534C0AADE}">
      <dsp:nvSpPr>
        <dsp:cNvPr id="0" name=""/>
        <dsp:cNvSpPr/>
      </dsp:nvSpPr>
      <dsp:spPr>
        <a:xfrm>
          <a:off x="1607051" y="30070"/>
          <a:ext cx="1014874" cy="1014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it-IT" sz="1900" kern="1200" dirty="0" smtClean="0"/>
            <a:t>Saltare la corda</a:t>
          </a:r>
          <a:endParaRPr lang="it-IT" sz="1900" kern="1200" dirty="0"/>
        </a:p>
      </dsp:txBody>
      <dsp:txXfrm>
        <a:off x="1607051" y="30070"/>
        <a:ext cx="1014874" cy="1014874"/>
      </dsp:txXfrm>
    </dsp:sp>
    <dsp:sp modelId="{AD02BFC1-4C67-40B6-9001-F815ED3206A7}">
      <dsp:nvSpPr>
        <dsp:cNvPr id="0" name=""/>
        <dsp:cNvSpPr/>
      </dsp:nvSpPr>
      <dsp:spPr>
        <a:xfrm>
          <a:off x="1204171" y="686"/>
          <a:ext cx="3805298" cy="3805298"/>
        </a:xfrm>
        <a:prstGeom prst="circularArrow">
          <a:avLst>
            <a:gd name="adj1" fmla="val 5201"/>
            <a:gd name="adj2" fmla="val 335949"/>
            <a:gd name="adj3" fmla="val 16865534"/>
            <a:gd name="adj4" fmla="val 15198517"/>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ABD27D-945F-4A9B-861F-26A7847B1993}" type="datetimeFigureOut">
              <a:rPr lang="it-IT" smtClean="0"/>
              <a:pPr/>
              <a:t>06/05/2020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A826AC-A7D8-45CF-9656-9C892C13ACEB}" type="slidenum">
              <a:rPr lang="it-IT" smtClean="0"/>
              <a:pPr/>
              <a:t>‹N›</a:t>
            </a:fld>
            <a:endParaRPr lang="it-IT"/>
          </a:p>
        </p:txBody>
      </p:sp>
    </p:spTree>
    <p:extLst>
      <p:ext uri="{BB962C8B-B14F-4D97-AF65-F5344CB8AC3E}">
        <p14:creationId xmlns:p14="http://schemas.microsoft.com/office/powerpoint/2010/main" xmlns="" val="325358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3.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4.png"/><Relationship Id="rId1" Type="http://schemas.openxmlformats.org/officeDocument/2006/relationships/slideMaster" Target="../slideMasters/slideMaster1.xml"/><Relationship Id="rId4" Type="http://schemas.openxmlformats.org/officeDocument/2006/relationships/image" Target="../media/image15.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7.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5" name="Segnaposto testo 4"/>
          <p:cNvSpPr>
            <a:spLocks noGrp="1"/>
          </p:cNvSpPr>
          <p:nvPr>
            <p:ph type="body" sz="quarter" idx="3" hasCustomPrompt="1"/>
          </p:nvPr>
        </p:nvSpPr>
        <p:spPr>
          <a:xfrm>
            <a:off x="9256238" y="4629784"/>
            <a:ext cx="2300036" cy="833685"/>
          </a:xfrm>
        </p:spPr>
        <p:txBody>
          <a:bodyPr anchor="t">
            <a:normAutofit/>
          </a:bodyPr>
          <a:lstStyle>
            <a:lvl1pPr marL="0" indent="0" algn="l">
              <a:lnSpc>
                <a:spcPct val="100000"/>
              </a:lnSpc>
              <a:spcBef>
                <a:spcPts val="0"/>
              </a:spcBef>
              <a:buNone/>
              <a:defRPr sz="1200" b="0" i="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 cura di:</a:t>
            </a:r>
          </a:p>
        </p:txBody>
      </p:sp>
      <p:sp>
        <p:nvSpPr>
          <p:cNvPr id="9" name="Segnaposto numero diapositiva 8"/>
          <p:cNvSpPr>
            <a:spLocks noGrp="1"/>
          </p:cNvSpPr>
          <p:nvPr>
            <p:ph type="sldNum" sz="quarter" idx="12"/>
          </p:nvPr>
        </p:nvSpPr>
        <p:spPr/>
        <p:txBody>
          <a:bodyPr/>
          <a:lstStyle>
            <a:lvl1pPr>
              <a:defRPr>
                <a:solidFill>
                  <a:schemeClr val="bg1"/>
                </a:solidFill>
              </a:defRPr>
            </a:lvl1pPr>
          </a:lstStyle>
          <a:p>
            <a:fld id="{5337F0C6-7C22-4DB1-B49B-A6977B35F57A}" type="slidenum">
              <a:rPr lang="it-IT" smtClean="0"/>
              <a:pPr/>
              <a:t>‹N›</a:t>
            </a:fld>
            <a:endParaRPr lang="it-IT" dirty="0"/>
          </a:p>
        </p:txBody>
      </p:sp>
      <p:sp>
        <p:nvSpPr>
          <p:cNvPr id="10" name="CuadroTexto 1">
            <a:extLst>
              <a:ext uri="{FF2B5EF4-FFF2-40B4-BE49-F238E27FC236}">
                <a16:creationId xmlns:a16="http://schemas.microsoft.com/office/drawing/2014/main" xmlns="" id="{3349DFF2-0121-874F-A2A8-2F9461C2DC29}"/>
              </a:ext>
            </a:extLst>
          </p:cNvPr>
          <p:cNvSpPr txBox="1"/>
          <p:nvPr userDrawn="1"/>
        </p:nvSpPr>
        <p:spPr>
          <a:xfrm>
            <a:off x="2511508" y="2311984"/>
            <a:ext cx="8115300" cy="769441"/>
          </a:xfrm>
          <a:prstGeom prst="rect">
            <a:avLst/>
          </a:prstGeom>
          <a:noFill/>
        </p:spPr>
        <p:txBody>
          <a:bodyPr wrap="square" rtlCol="0">
            <a:spAutoFit/>
          </a:bodyPr>
          <a:lstStyle/>
          <a:p>
            <a:pPr algn="ctr"/>
            <a:r>
              <a:rPr lang="es-ES" sz="4400" dirty="0">
                <a:solidFill>
                  <a:srgbClr val="FF0000"/>
                </a:solidFill>
                <a:effectLst>
                  <a:outerShdw blurRad="38100" dist="38100" dir="2700000" algn="tl">
                    <a:srgbClr val="000000">
                      <a:alpha val="43137"/>
                    </a:srgbClr>
                  </a:outerShdw>
                </a:effectLst>
                <a:latin typeface="Lato Semibold" panose="020F0502020204030203" pitchFamily="34" charset="0"/>
                <a:ea typeface="Lato Semibold" panose="020F0502020204030203" pitchFamily="34" charset="0"/>
                <a:cs typeface="Lato Semibold" panose="020F0502020204030203" pitchFamily="34" charset="0"/>
              </a:rPr>
              <a:t>(D)istanti di B@dminton</a:t>
            </a:r>
          </a:p>
        </p:txBody>
      </p:sp>
      <p:pic>
        <p:nvPicPr>
          <p:cNvPr id="11" name="Immagine 10"/>
          <p:cNvPicPr>
            <a:picLocks noChangeAspect="1"/>
          </p:cNvPicPr>
          <p:nvPr userDrawn="1"/>
        </p:nvPicPr>
        <p:blipFill>
          <a:blip r:embed="rId2" cstate="print"/>
          <a:stretch>
            <a:fillRect/>
          </a:stretch>
        </p:blipFill>
        <p:spPr>
          <a:xfrm>
            <a:off x="0" y="3081425"/>
            <a:ext cx="12192000" cy="1489165"/>
          </a:xfrm>
          <a:prstGeom prst="rect">
            <a:avLst/>
          </a:prstGeom>
        </p:spPr>
      </p:pic>
      <p:pic>
        <p:nvPicPr>
          <p:cNvPr id="12" name="Immagine 11"/>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320718" y="2048545"/>
            <a:ext cx="2065760" cy="2065760"/>
          </a:xfrm>
          <a:prstGeom prst="rect">
            <a:avLst/>
          </a:prstGeom>
        </p:spPr>
      </p:pic>
      <p:sp>
        <p:nvSpPr>
          <p:cNvPr id="14" name="Rettangolo arrotondato 13"/>
          <p:cNvSpPr/>
          <p:nvPr/>
        </p:nvSpPr>
        <p:spPr>
          <a:xfrm>
            <a:off x="4401545" y="3790672"/>
            <a:ext cx="3648770" cy="1888944"/>
          </a:xfrm>
          <a:prstGeom prst="roundRect">
            <a:avLst/>
          </a:prstGeom>
          <a:solidFill>
            <a:schemeClr val="accent1">
              <a:lumMod val="75000"/>
            </a:schemeClr>
          </a:solidFill>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testo 2"/>
          <p:cNvSpPr>
            <a:spLocks noGrp="1"/>
          </p:cNvSpPr>
          <p:nvPr>
            <p:ph type="body" idx="1" hasCustomPrompt="1"/>
          </p:nvPr>
        </p:nvSpPr>
        <p:spPr>
          <a:xfrm>
            <a:off x="4430582" y="3918858"/>
            <a:ext cx="3648770" cy="1684612"/>
          </a:xfrm>
        </p:spPr>
        <p:txBody>
          <a:bodyPr anchor="ctr"/>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4707195" y="3152411"/>
            <a:ext cx="4801591" cy="409938"/>
          </a:xfrm>
        </p:spPr>
        <p:txBody>
          <a:bodyPr>
            <a:normAutofit/>
          </a:bodyPr>
          <a:lstStyle>
            <a:lvl1pPr>
              <a:defRPr sz="2000" b="1" baseline="0">
                <a:solidFill>
                  <a:srgbClr val="FF0000"/>
                </a:solidFill>
                <a:effectLst>
                  <a:outerShdw blurRad="38100" dist="38100" dir="2700000" algn="tl">
                    <a:srgbClr val="000000">
                      <a:alpha val="43137"/>
                    </a:srgbClr>
                  </a:outerShdw>
                </a:effectLst>
                <a:latin typeface="+mn-lt"/>
              </a:defRPr>
            </a:lvl1pPr>
          </a:lstStyle>
          <a:p>
            <a:r>
              <a:rPr lang="it-IT" dirty="0" smtClean="0"/>
              <a:t>SOTTO CATEGORIA</a:t>
            </a:r>
            <a:endParaRPr lang="it-IT" dirty="0"/>
          </a:p>
        </p:txBody>
      </p:sp>
      <p:sp>
        <p:nvSpPr>
          <p:cNvPr id="16" name="Rettangolo 15"/>
          <p:cNvSpPr/>
          <p:nvPr userDrawn="1"/>
        </p:nvSpPr>
        <p:spPr>
          <a:xfrm>
            <a:off x="4153968" y="3157329"/>
            <a:ext cx="553228" cy="369332"/>
          </a:xfrm>
          <a:prstGeom prst="rect">
            <a:avLst/>
          </a:prstGeom>
        </p:spPr>
        <p:txBody>
          <a:bodyPr wrap="none">
            <a:spAutoFit/>
          </a:bodyPr>
          <a:lstStyle/>
          <a:p>
            <a:r>
              <a:rPr lang="it-IT" sz="1800" dirty="0" smtClean="0">
                <a:solidFill>
                  <a:schemeClr val="bg1"/>
                </a:solidFill>
                <a:effectLst>
                  <a:outerShdw blurRad="38100" dist="38100" dir="2700000" algn="tl">
                    <a:srgbClr val="000000">
                      <a:alpha val="43137"/>
                    </a:srgbClr>
                  </a:outerShdw>
                </a:effectLst>
              </a:rPr>
              <a:t>FAD</a:t>
            </a:r>
            <a:endParaRPr lang="it-IT" dirty="0"/>
          </a:p>
        </p:txBody>
      </p:sp>
    </p:spTree>
    <p:extLst>
      <p:ext uri="{BB962C8B-B14F-4D97-AF65-F5344CB8AC3E}">
        <p14:creationId xmlns:p14="http://schemas.microsoft.com/office/powerpoint/2010/main" xmlns="" val="3627137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Confronto">
    <p:spTree>
      <p:nvGrpSpPr>
        <p:cNvPr id="1" name=""/>
        <p:cNvGrpSpPr/>
        <p:nvPr/>
      </p:nvGrpSpPr>
      <p:grpSpPr>
        <a:xfrm>
          <a:off x="0" y="0"/>
          <a:ext cx="0" cy="0"/>
          <a:chOff x="0" y="0"/>
          <a:chExt cx="0" cy="0"/>
        </a:xfrm>
      </p:grpSpPr>
      <p:sp>
        <p:nvSpPr>
          <p:cNvPr id="19" name="Rettangolo 18"/>
          <p:cNvSpPr/>
          <p:nvPr userDrawn="1"/>
        </p:nvSpPr>
        <p:spPr>
          <a:xfrm>
            <a:off x="10823354" y="6419928"/>
            <a:ext cx="1368646" cy="237968"/>
          </a:xfrm>
          <a:prstGeom prst="rect">
            <a:avLst/>
          </a:prstGeom>
          <a:solidFill>
            <a:srgbClr val="2F55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sp>
        <p:nvSpPr>
          <p:cNvPr id="8" name="Ovale 7"/>
          <p:cNvSpPr/>
          <p:nvPr userDrawn="1"/>
        </p:nvSpPr>
        <p:spPr>
          <a:xfrm>
            <a:off x="391602" y="2070769"/>
            <a:ext cx="2368920" cy="2245716"/>
          </a:xfrm>
          <a:prstGeom prst="ellipse">
            <a:avLst/>
          </a:prstGeom>
          <a:solidFill>
            <a:schemeClr val="accent5">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3" name="Segnaposto testo 2"/>
          <p:cNvSpPr>
            <a:spLocks noGrp="1"/>
          </p:cNvSpPr>
          <p:nvPr>
            <p:ph type="body" idx="1" hasCustomPrompt="1"/>
          </p:nvPr>
        </p:nvSpPr>
        <p:spPr>
          <a:xfrm>
            <a:off x="602561" y="3040747"/>
            <a:ext cx="1947003" cy="830573"/>
          </a:xfrm>
        </p:spPr>
        <p:txBody>
          <a:bodyPr anchor="ctr">
            <a:normAutofit/>
          </a:bodyPr>
          <a:lstStyle>
            <a:lvl1pPr marL="0" indent="0" algn="ctr">
              <a:buNone/>
              <a:defRPr sz="18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 PARABADMINTON</a:t>
            </a:r>
          </a:p>
        </p:txBody>
      </p:sp>
      <p:pic>
        <p:nvPicPr>
          <p:cNvPr id="11" name="Immagine 10"/>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656937" y="1760698"/>
            <a:ext cx="1838250" cy="1838250"/>
          </a:xfrm>
          <a:prstGeom prst="rect">
            <a:avLst/>
          </a:prstGeom>
        </p:spPr>
      </p:pic>
    </p:spTree>
    <p:extLst>
      <p:ext uri="{BB962C8B-B14F-4D97-AF65-F5344CB8AC3E}">
        <p14:creationId xmlns:p14="http://schemas.microsoft.com/office/powerpoint/2010/main" xmlns="" val="4265395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Confronto">
    <p:spTree>
      <p:nvGrpSpPr>
        <p:cNvPr id="1" name=""/>
        <p:cNvGrpSpPr/>
        <p:nvPr/>
      </p:nvGrpSpPr>
      <p:grpSpPr>
        <a:xfrm>
          <a:off x="0" y="0"/>
          <a:ext cx="0" cy="0"/>
          <a:chOff x="0" y="0"/>
          <a:chExt cx="0" cy="0"/>
        </a:xfrm>
      </p:grpSpPr>
      <p:sp>
        <p:nvSpPr>
          <p:cNvPr id="19" name="Rettangolo 18"/>
          <p:cNvSpPr/>
          <p:nvPr userDrawn="1"/>
        </p:nvSpPr>
        <p:spPr>
          <a:xfrm>
            <a:off x="10823354" y="6419928"/>
            <a:ext cx="1368646" cy="237968"/>
          </a:xfrm>
          <a:prstGeom prst="rect">
            <a:avLst/>
          </a:prstGeom>
          <a:solidFill>
            <a:srgbClr val="2987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sp>
        <p:nvSpPr>
          <p:cNvPr id="8" name="Ovale 7"/>
          <p:cNvSpPr/>
          <p:nvPr userDrawn="1"/>
        </p:nvSpPr>
        <p:spPr>
          <a:xfrm>
            <a:off x="391602" y="2070769"/>
            <a:ext cx="2368920" cy="2245716"/>
          </a:xfrm>
          <a:prstGeom prst="ellipse">
            <a:avLst/>
          </a:prstGeom>
          <a:solidFill>
            <a:srgbClr val="2987A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3" name="Segnaposto testo 2"/>
          <p:cNvSpPr>
            <a:spLocks noGrp="1"/>
          </p:cNvSpPr>
          <p:nvPr>
            <p:ph type="body" idx="1" hasCustomPrompt="1"/>
          </p:nvPr>
        </p:nvSpPr>
        <p:spPr>
          <a:xfrm>
            <a:off x="602561" y="3040747"/>
            <a:ext cx="1947003" cy="830573"/>
          </a:xfrm>
        </p:spPr>
        <p:txBody>
          <a:bodyPr anchor="ctr">
            <a:normAutofit/>
          </a:bodyPr>
          <a:lstStyle>
            <a:lvl1pPr marL="0" indent="0" algn="ctr">
              <a:buNone/>
              <a:defRPr sz="18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SEMINARIO  ARGOMENTO/ TITOLO</a:t>
            </a:r>
          </a:p>
        </p:txBody>
      </p:sp>
      <p:pic>
        <p:nvPicPr>
          <p:cNvPr id="4" name="Immagine 3"/>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120045" y="2122740"/>
            <a:ext cx="843149" cy="843149"/>
          </a:xfrm>
          <a:prstGeom prst="rect">
            <a:avLst/>
          </a:prstGeom>
        </p:spPr>
      </p:pic>
    </p:spTree>
    <p:extLst>
      <p:ext uri="{BB962C8B-B14F-4D97-AF65-F5344CB8AC3E}">
        <p14:creationId xmlns:p14="http://schemas.microsoft.com/office/powerpoint/2010/main" xmlns="" val="1694591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282275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fronto">
    <p:spTree>
      <p:nvGrpSpPr>
        <p:cNvPr id="1" name=""/>
        <p:cNvGrpSpPr/>
        <p:nvPr/>
      </p:nvGrpSpPr>
      <p:grpSpPr>
        <a:xfrm>
          <a:off x="0" y="0"/>
          <a:ext cx="0" cy="0"/>
          <a:chOff x="0" y="0"/>
          <a:chExt cx="0" cy="0"/>
        </a:xfrm>
      </p:grpSpPr>
      <p:sp>
        <p:nvSpPr>
          <p:cNvPr id="19" name="Rettangolo 18"/>
          <p:cNvSpPr/>
          <p:nvPr userDrawn="1"/>
        </p:nvSpPr>
        <p:spPr>
          <a:xfrm>
            <a:off x="10823354" y="6419928"/>
            <a:ext cx="1368646" cy="237968"/>
          </a:xfrm>
          <a:prstGeom prst="rect">
            <a:avLst/>
          </a:prstGeom>
          <a:solidFill>
            <a:srgbClr val="F89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 name="Immagine 12"/>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5861" y="2219324"/>
            <a:ext cx="2631750" cy="1975231"/>
          </a:xfrm>
          <a:prstGeom prst="rect">
            <a:avLst/>
          </a:prstGeom>
        </p:spPr>
      </p:pic>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4" y="3227621"/>
            <a:ext cx="1947003" cy="830573"/>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5" name="Immagine 14"/>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852911" y="318848"/>
            <a:ext cx="8500889" cy="268225"/>
          </a:xfrm>
          <a:prstGeom prst="rect">
            <a:avLst/>
          </a:prstGeom>
        </p:spPr>
      </p:pic>
      <p:pic>
        <p:nvPicPr>
          <p:cNvPr id="18" name="Immagine 17"/>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spTree>
    <p:extLst>
      <p:ext uri="{BB962C8B-B14F-4D97-AF65-F5344CB8AC3E}">
        <p14:creationId xmlns:p14="http://schemas.microsoft.com/office/powerpoint/2010/main" xmlns="" val="1731482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8277" y="2117961"/>
            <a:ext cx="2646916" cy="1963007"/>
          </a:xfrm>
          <a:prstGeom prst="rect">
            <a:avLst/>
          </a:prstGeom>
        </p:spPr>
      </p:pic>
      <p:sp>
        <p:nvSpPr>
          <p:cNvPr id="19" name="Rettangolo 18"/>
          <p:cNvSpPr/>
          <p:nvPr userDrawn="1"/>
        </p:nvSpPr>
        <p:spPr>
          <a:xfrm>
            <a:off x="10823354" y="6419928"/>
            <a:ext cx="1368646" cy="237968"/>
          </a:xfrm>
          <a:prstGeom prst="rect">
            <a:avLst/>
          </a:prstGeom>
          <a:solidFill>
            <a:srgbClr val="D31F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0">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3" y="3099464"/>
            <a:ext cx="1947003" cy="801976"/>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6" name="Immagine 5"/>
          <p:cNvPicPr>
            <a:picLocks noChangeAspect="1"/>
          </p:cNvPicPr>
          <p:nvPr userDrawn="1"/>
        </p:nvPicPr>
        <p:blipFill rotWithShape="1">
          <a:blip r:embed="rId4" cstate="print">
            <a:extLst>
              <a:ext uri="{28A0092B-C50C-407E-A947-70E740481C1C}">
                <a14:useLocalDpi xmlns:a14="http://schemas.microsoft.com/office/drawing/2010/main" xmlns="" val="0"/>
              </a:ext>
            </a:extLst>
          </a:blip>
          <a:srcRect b="24154"/>
          <a:stretch/>
        </p:blipFill>
        <p:spPr>
          <a:xfrm>
            <a:off x="2852910" y="303303"/>
            <a:ext cx="8500891" cy="253493"/>
          </a:xfrm>
          <a:prstGeom prst="rect">
            <a:avLst/>
          </a:prstGeom>
        </p:spPr>
      </p:pic>
    </p:spTree>
    <p:extLst>
      <p:ext uri="{BB962C8B-B14F-4D97-AF65-F5344CB8AC3E}">
        <p14:creationId xmlns:p14="http://schemas.microsoft.com/office/powerpoint/2010/main" xmlns="" val="3999937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 name="Immagin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7790" y="2097526"/>
            <a:ext cx="2707889" cy="2008227"/>
          </a:xfrm>
          <a:prstGeom prst="rect">
            <a:avLst/>
          </a:prstGeom>
        </p:spPr>
      </p:pic>
      <p:sp>
        <p:nvSpPr>
          <p:cNvPr id="19" name="Rettangolo 18"/>
          <p:cNvSpPr/>
          <p:nvPr userDrawn="1"/>
        </p:nvSpPr>
        <p:spPr>
          <a:xfrm>
            <a:off x="10823354" y="6419928"/>
            <a:ext cx="1368646" cy="23796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2" y="3101639"/>
            <a:ext cx="1947003" cy="817218"/>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7" name="Immagine 6"/>
          <p:cNvPicPr>
            <a:picLocks noChangeAspect="1"/>
          </p:cNvPicPr>
          <p:nvPr userDrawn="1"/>
        </p:nvPicPr>
        <p:blipFill rotWithShape="1">
          <a:blip r:embed="rId4" cstate="print">
            <a:extLst>
              <a:ext uri="{28A0092B-C50C-407E-A947-70E740481C1C}">
                <a14:useLocalDpi xmlns:a14="http://schemas.microsoft.com/office/drawing/2010/main" xmlns="" val="0"/>
              </a:ext>
            </a:extLst>
          </a:blip>
          <a:srcRect b="15575"/>
          <a:stretch/>
        </p:blipFill>
        <p:spPr>
          <a:xfrm>
            <a:off x="2852910" y="272309"/>
            <a:ext cx="8500891" cy="282167"/>
          </a:xfrm>
          <a:prstGeom prst="rect">
            <a:avLst/>
          </a:prstGeom>
        </p:spPr>
      </p:pic>
    </p:spTree>
    <p:extLst>
      <p:ext uri="{BB962C8B-B14F-4D97-AF65-F5344CB8AC3E}">
        <p14:creationId xmlns:p14="http://schemas.microsoft.com/office/powerpoint/2010/main" xmlns="" val="286736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8368" y="2106324"/>
            <a:ext cx="2684160" cy="1990629"/>
          </a:xfrm>
          <a:prstGeom prst="rect">
            <a:avLst/>
          </a:prstGeom>
        </p:spPr>
      </p:pic>
      <p:sp>
        <p:nvSpPr>
          <p:cNvPr id="19" name="Rettangolo 18"/>
          <p:cNvSpPr/>
          <p:nvPr userDrawn="1"/>
        </p:nvSpPr>
        <p:spPr>
          <a:xfrm>
            <a:off x="10823354" y="6419928"/>
            <a:ext cx="1368646" cy="237968"/>
          </a:xfrm>
          <a:prstGeom prst="rect">
            <a:avLst/>
          </a:prstGeom>
          <a:solidFill>
            <a:srgbClr val="2987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2" y="3101639"/>
            <a:ext cx="1947003" cy="817218"/>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7" name="Immagine 6"/>
          <p:cNvPicPr>
            <a:picLocks noChangeAspect="1"/>
          </p:cNvPicPr>
          <p:nvPr userDrawn="1"/>
        </p:nvPicPr>
        <p:blipFill rotWithShape="1">
          <a:blip r:embed="rId4" cstate="print">
            <a:extLst>
              <a:ext uri="{28A0092B-C50C-407E-A947-70E740481C1C}">
                <a14:useLocalDpi xmlns:a14="http://schemas.microsoft.com/office/drawing/2010/main" xmlns="" val="0"/>
              </a:ext>
            </a:extLst>
          </a:blip>
          <a:srcRect t="8971" b="15863"/>
          <a:stretch/>
        </p:blipFill>
        <p:spPr>
          <a:xfrm>
            <a:off x="2852909" y="316021"/>
            <a:ext cx="8558350" cy="252919"/>
          </a:xfrm>
          <a:prstGeom prst="rect">
            <a:avLst/>
          </a:prstGeom>
        </p:spPr>
      </p:pic>
    </p:spTree>
    <p:extLst>
      <p:ext uri="{BB962C8B-B14F-4D97-AF65-F5344CB8AC3E}">
        <p14:creationId xmlns:p14="http://schemas.microsoft.com/office/powerpoint/2010/main" xmlns="" val="108789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 name="Immagin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2571" y="2055828"/>
            <a:ext cx="2820339" cy="2091622"/>
          </a:xfrm>
          <a:prstGeom prst="rect">
            <a:avLst/>
          </a:prstGeom>
        </p:spPr>
      </p:pic>
      <p:sp>
        <p:nvSpPr>
          <p:cNvPr id="19" name="Rettangolo 18"/>
          <p:cNvSpPr/>
          <p:nvPr userDrawn="1"/>
        </p:nvSpPr>
        <p:spPr>
          <a:xfrm>
            <a:off x="10823354" y="6419928"/>
            <a:ext cx="1368646" cy="237968"/>
          </a:xfrm>
          <a:prstGeom prst="rect">
            <a:avLst/>
          </a:prstGeom>
          <a:solidFill>
            <a:srgbClr val="613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2" y="3101639"/>
            <a:ext cx="1947003" cy="817218"/>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7" name="Immagine 6"/>
          <p:cNvPicPr>
            <a:picLocks noChangeAspect="1"/>
          </p:cNvPicPr>
          <p:nvPr userDrawn="1"/>
        </p:nvPicPr>
        <p:blipFill rotWithShape="1">
          <a:blip r:embed="rId4" cstate="print">
            <a:extLst>
              <a:ext uri="{28A0092B-C50C-407E-A947-70E740481C1C}">
                <a14:useLocalDpi xmlns:a14="http://schemas.microsoft.com/office/drawing/2010/main" xmlns="" val="0"/>
              </a:ext>
            </a:extLst>
          </a:blip>
          <a:srcRect b="18235"/>
          <a:stretch/>
        </p:blipFill>
        <p:spPr>
          <a:xfrm>
            <a:off x="2852910" y="281204"/>
            <a:ext cx="8500891" cy="273273"/>
          </a:xfrm>
          <a:prstGeom prst="rect">
            <a:avLst/>
          </a:prstGeom>
        </p:spPr>
      </p:pic>
    </p:spTree>
    <p:extLst>
      <p:ext uri="{BB962C8B-B14F-4D97-AF65-F5344CB8AC3E}">
        <p14:creationId xmlns:p14="http://schemas.microsoft.com/office/powerpoint/2010/main" xmlns="" val="210201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0" y="2043751"/>
            <a:ext cx="2852908" cy="2115776"/>
          </a:xfrm>
          <a:prstGeom prst="rect">
            <a:avLst/>
          </a:prstGeom>
        </p:spPr>
      </p:pic>
      <p:sp>
        <p:nvSpPr>
          <p:cNvPr id="19" name="Rettangolo 18"/>
          <p:cNvSpPr/>
          <p:nvPr userDrawn="1"/>
        </p:nvSpPr>
        <p:spPr>
          <a:xfrm>
            <a:off x="10823354" y="6419928"/>
            <a:ext cx="1368646" cy="237968"/>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2" y="3101639"/>
            <a:ext cx="1947003" cy="817218"/>
          </a:xfrm>
        </p:spPr>
        <p:txBody>
          <a:bodyPr anchor="ctr">
            <a:normAutofit/>
          </a:bodyPr>
          <a:lstStyle>
            <a:lvl1pPr marL="0" indent="0" algn="ctr">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7" name="Immagine 6"/>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2852908" y="291765"/>
            <a:ext cx="8500892" cy="334223"/>
          </a:xfrm>
          <a:prstGeom prst="rect">
            <a:avLst/>
          </a:prstGeom>
        </p:spPr>
      </p:pic>
    </p:spTree>
    <p:extLst>
      <p:ext uri="{BB962C8B-B14F-4D97-AF65-F5344CB8AC3E}">
        <p14:creationId xmlns:p14="http://schemas.microsoft.com/office/powerpoint/2010/main" xmlns="" val="734271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onfronto">
    <p:spTree>
      <p:nvGrpSpPr>
        <p:cNvPr id="1" name=""/>
        <p:cNvGrpSpPr/>
        <p:nvPr/>
      </p:nvGrpSpPr>
      <p:grpSpPr>
        <a:xfrm>
          <a:off x="0" y="0"/>
          <a:ext cx="0" cy="0"/>
          <a:chOff x="0" y="0"/>
          <a:chExt cx="0" cy="0"/>
        </a:xfrm>
      </p:grpSpPr>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6819" y="2028241"/>
            <a:ext cx="2877212" cy="2133800"/>
          </a:xfrm>
          <a:prstGeom prst="rect">
            <a:avLst/>
          </a:prstGeom>
        </p:spPr>
      </p:pic>
      <p:sp>
        <p:nvSpPr>
          <p:cNvPr id="19" name="Rettangolo 18"/>
          <p:cNvSpPr/>
          <p:nvPr userDrawn="1"/>
        </p:nvSpPr>
        <p:spPr>
          <a:xfrm>
            <a:off x="10823354" y="6419928"/>
            <a:ext cx="1368646" cy="237968"/>
          </a:xfrm>
          <a:prstGeom prst="rect">
            <a:avLst/>
          </a:prstGeom>
          <a:solidFill>
            <a:srgbClr val="DEC8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3" name="Segnaposto testo 2"/>
          <p:cNvSpPr>
            <a:spLocks noGrp="1"/>
          </p:cNvSpPr>
          <p:nvPr>
            <p:ph type="body" idx="1" hasCustomPrompt="1"/>
          </p:nvPr>
        </p:nvSpPr>
        <p:spPr>
          <a:xfrm>
            <a:off x="418232" y="3101639"/>
            <a:ext cx="1947003" cy="817218"/>
          </a:xfrm>
        </p:spPr>
        <p:txBody>
          <a:bodyPr anchor="ctr">
            <a:normAutofit/>
          </a:bodyPr>
          <a:lstStyle>
            <a:lvl1pPr marL="0" indent="0" algn="ctr">
              <a:buNone/>
              <a:defRPr sz="1800" b="1">
                <a:solidFill>
                  <a:schemeClr val="bg1"/>
                </a:solidFill>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a:t>
            </a:r>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pic>
        <p:nvPicPr>
          <p:cNvPr id="10" name="Immagine 9"/>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2852909" y="290349"/>
            <a:ext cx="8558350" cy="336482"/>
          </a:xfrm>
          <a:prstGeom prst="rect">
            <a:avLst/>
          </a:prstGeom>
        </p:spPr>
      </p:pic>
    </p:spTree>
    <p:extLst>
      <p:ext uri="{BB962C8B-B14F-4D97-AF65-F5344CB8AC3E}">
        <p14:creationId xmlns:p14="http://schemas.microsoft.com/office/powerpoint/2010/main" xmlns="" val="1280485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onfronto">
    <p:spTree>
      <p:nvGrpSpPr>
        <p:cNvPr id="1" name=""/>
        <p:cNvGrpSpPr/>
        <p:nvPr/>
      </p:nvGrpSpPr>
      <p:grpSpPr>
        <a:xfrm>
          <a:off x="0" y="0"/>
          <a:ext cx="0" cy="0"/>
          <a:chOff x="0" y="0"/>
          <a:chExt cx="0" cy="0"/>
        </a:xfrm>
      </p:grpSpPr>
      <p:sp>
        <p:nvSpPr>
          <p:cNvPr id="19" name="Rettangolo 18"/>
          <p:cNvSpPr/>
          <p:nvPr userDrawn="1"/>
        </p:nvSpPr>
        <p:spPr>
          <a:xfrm>
            <a:off x="10823354" y="6419928"/>
            <a:ext cx="1368646" cy="23796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userDrawn="1"/>
        </p:nvSpPr>
        <p:spPr>
          <a:xfrm>
            <a:off x="1" y="0"/>
            <a:ext cx="1495424" cy="6858000"/>
          </a:xfrm>
          <a:prstGeom prst="rect">
            <a:avLst/>
          </a:prstGeom>
          <a:solidFill>
            <a:schemeClr val="bg2">
              <a:lumMod val="25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testo 4"/>
          <p:cNvSpPr>
            <a:spLocks noGrp="1"/>
          </p:cNvSpPr>
          <p:nvPr>
            <p:ph type="body" sz="quarter" idx="3" hasCustomPrompt="1"/>
          </p:nvPr>
        </p:nvSpPr>
        <p:spPr>
          <a:xfrm>
            <a:off x="2852911" y="1082799"/>
            <a:ext cx="8558349" cy="5032299"/>
          </a:xfrm>
        </p:spPr>
        <p:txBody>
          <a:bodyPr anchor="t">
            <a:normAutofit/>
          </a:bodyPr>
          <a:lstStyle>
            <a:lvl1pPr marL="0" indent="0" algn="l">
              <a:lnSpc>
                <a:spcPct val="100000"/>
              </a:lnSpc>
              <a:spcBef>
                <a:spcPts val="0"/>
              </a:spcBef>
              <a:buNone/>
              <a:defRPr sz="1400" b="0" i="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Testo</a:t>
            </a:r>
          </a:p>
        </p:txBody>
      </p:sp>
      <p:sp>
        <p:nvSpPr>
          <p:cNvPr id="9" name="Segnaposto numero diapositiva 8"/>
          <p:cNvSpPr>
            <a:spLocks noGrp="1"/>
          </p:cNvSpPr>
          <p:nvPr>
            <p:ph type="sldNum" sz="quarter" idx="12"/>
          </p:nvPr>
        </p:nvSpPr>
        <p:spPr>
          <a:xfrm>
            <a:off x="8668060" y="6356349"/>
            <a:ext cx="2743200" cy="365125"/>
          </a:xfrm>
        </p:spPr>
        <p:txBody>
          <a:bodyPr/>
          <a:lstStyle>
            <a:lvl1pPr>
              <a:defRPr b="1">
                <a:solidFill>
                  <a:schemeClr val="bg1"/>
                </a:solidFill>
              </a:defRPr>
            </a:lvl1pPr>
          </a:lstStyle>
          <a:p>
            <a:fld id="{5337F0C6-7C22-4DB1-B49B-A6977B35F57A}" type="slidenum">
              <a:rPr lang="it-IT" smtClean="0"/>
              <a:pPr/>
              <a:t>‹N›</a:t>
            </a:fld>
            <a:endParaRPr lang="it-IT" dirty="0"/>
          </a:p>
        </p:txBody>
      </p:sp>
      <p:sp>
        <p:nvSpPr>
          <p:cNvPr id="2" name="Titolo 1"/>
          <p:cNvSpPr>
            <a:spLocks noGrp="1"/>
          </p:cNvSpPr>
          <p:nvPr>
            <p:ph type="title" hasCustomPrompt="1"/>
          </p:nvPr>
        </p:nvSpPr>
        <p:spPr>
          <a:xfrm>
            <a:off x="2852910" y="689566"/>
            <a:ext cx="8558349" cy="409395"/>
          </a:xfrm>
        </p:spPr>
        <p:txBody>
          <a:bodyPr>
            <a:normAutofit/>
          </a:bodyPr>
          <a:lstStyle>
            <a:lvl1pPr>
              <a:defRPr sz="1800" b="1" baseline="0">
                <a:solidFill>
                  <a:schemeClr val="tx1"/>
                </a:solidFill>
                <a:effectLst>
                  <a:outerShdw blurRad="38100" dist="38100" dir="2700000" algn="tl">
                    <a:srgbClr val="000000">
                      <a:alpha val="43137"/>
                    </a:srgbClr>
                  </a:outerShdw>
                </a:effectLst>
                <a:latin typeface="+mn-lt"/>
              </a:defRPr>
            </a:lvl1pPr>
          </a:lstStyle>
          <a:p>
            <a:r>
              <a:rPr lang="it-IT" dirty="0" smtClean="0"/>
              <a:t>TITOLO</a:t>
            </a:r>
            <a:endParaRPr lang="it-IT" dirty="0"/>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68138" y="5309350"/>
            <a:ext cx="959150" cy="959150"/>
          </a:xfrm>
          <a:prstGeom prst="rect">
            <a:avLst/>
          </a:prstGeom>
        </p:spPr>
      </p:pic>
      <p:sp>
        <p:nvSpPr>
          <p:cNvPr id="8" name="Ovale 7"/>
          <p:cNvSpPr/>
          <p:nvPr userDrawn="1"/>
        </p:nvSpPr>
        <p:spPr>
          <a:xfrm>
            <a:off x="391602" y="2070769"/>
            <a:ext cx="2368920" cy="2245716"/>
          </a:xfrm>
          <a:prstGeom prst="ellipse">
            <a:avLst/>
          </a:prstGeom>
          <a:solidFill>
            <a:srgbClr val="C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3" name="Segnaposto testo 2"/>
          <p:cNvSpPr>
            <a:spLocks noGrp="1"/>
          </p:cNvSpPr>
          <p:nvPr>
            <p:ph type="body" idx="1" hasCustomPrompt="1"/>
          </p:nvPr>
        </p:nvSpPr>
        <p:spPr>
          <a:xfrm>
            <a:off x="602560" y="3013713"/>
            <a:ext cx="1947003" cy="830573"/>
          </a:xfrm>
        </p:spPr>
        <p:txBody>
          <a:bodyPr anchor="ctr">
            <a:normAutofit/>
          </a:bodyPr>
          <a:lstStyle>
            <a:lvl1pPr marL="0" indent="0" algn="ctr">
              <a:buNone/>
              <a:defRPr sz="18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ARGOMENTO PREPARAZIONE ATLETICA </a:t>
            </a:r>
          </a:p>
        </p:txBody>
      </p:sp>
      <p:pic>
        <p:nvPicPr>
          <p:cNvPr id="4" name="Immagine 3"/>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128606" y="2106414"/>
            <a:ext cx="1048538" cy="1048538"/>
          </a:xfrm>
          <a:prstGeom prst="rect">
            <a:avLst/>
          </a:prstGeom>
        </p:spPr>
      </p:pic>
    </p:spTree>
    <p:extLst>
      <p:ext uri="{BB962C8B-B14F-4D97-AF65-F5344CB8AC3E}">
        <p14:creationId xmlns:p14="http://schemas.microsoft.com/office/powerpoint/2010/main" xmlns="" val="727389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EEB1D-C895-4970-BBE4-B28F71BB2B7F}" type="datetime1">
              <a:rPr lang="it-IT" smtClean="0"/>
              <a:pPr/>
              <a:t>06/05/2020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7F0C6-7C22-4DB1-B49B-A6977B35F57A}" type="slidenum">
              <a:rPr lang="it-IT" smtClean="0"/>
              <a:pPr/>
              <a:t>‹N›</a:t>
            </a:fld>
            <a:endParaRPr lang="it-IT"/>
          </a:p>
        </p:txBody>
      </p:sp>
    </p:spTree>
    <p:extLst>
      <p:ext uri="{BB962C8B-B14F-4D97-AF65-F5344CB8AC3E}">
        <p14:creationId xmlns:p14="http://schemas.microsoft.com/office/powerpoint/2010/main" xmlns="" val="623970912"/>
      </p:ext>
    </p:extLst>
  </p:cSld>
  <p:clrMap bg1="lt1" tx1="dk1" bg2="lt2" tx2="dk2" accent1="accent1" accent2="accent2" accent3="accent3" accent4="accent4" accent5="accent5" accent6="accent6" hlink="hlink" folHlink="folHlink"/>
  <p:sldLayoutIdLst>
    <p:sldLayoutId id="2147483653"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70" r:id="rId10"/>
    <p:sldLayoutId id="2147483669" r:id="rId11"/>
    <p:sldLayoutId id="2147483655"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8" Type="http://schemas.openxmlformats.org/officeDocument/2006/relationships/image" Target="../media/image26.jpeg"/><Relationship Id="rId3" Type="http://schemas.openxmlformats.org/officeDocument/2006/relationships/diagramLayout" Target="../diagrams/layout2.xml"/><Relationship Id="rId7" Type="http://schemas.openxmlformats.org/officeDocument/2006/relationships/image" Target="../media/image25.jpeg"/><Relationship Id="rId2" Type="http://schemas.openxmlformats.org/officeDocument/2006/relationships/diagramData" Target="../diagrams/data2.xml"/><Relationship Id="rId1" Type="http://schemas.openxmlformats.org/officeDocument/2006/relationships/slideLayout" Target="../slideLayouts/slideLayout9.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28.jpeg"/><Relationship Id="rId4" Type="http://schemas.openxmlformats.org/officeDocument/2006/relationships/diagramQuickStyle" Target="../diagrams/quickStyle2.xml"/><Relationship Id="rId9" Type="http://schemas.openxmlformats.org/officeDocument/2006/relationships/image" Target="../media/image27.png"/></Relationships>
</file>

<file path=ppt/slides/_rels/slide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r>
              <a:rPr lang="it-IT" dirty="0" smtClean="0"/>
              <a:t>Lorenzo Pugliese</a:t>
            </a:r>
          </a:p>
          <a:p>
            <a:endParaRPr lang="it-IT" dirty="0"/>
          </a:p>
        </p:txBody>
      </p:sp>
      <p:sp>
        <p:nvSpPr>
          <p:cNvPr id="3" name="Segnaposto testo 2"/>
          <p:cNvSpPr>
            <a:spLocks noGrp="1"/>
          </p:cNvSpPr>
          <p:nvPr>
            <p:ph type="body" idx="1"/>
          </p:nvPr>
        </p:nvSpPr>
        <p:spPr/>
        <p:txBody>
          <a:bodyPr/>
          <a:lstStyle/>
          <a:p>
            <a:r>
              <a:rPr lang="it-IT" dirty="0" smtClean="0"/>
              <a:t>Rapidità e Agilità</a:t>
            </a:r>
            <a:endParaRPr lang="it-IT" dirty="0"/>
          </a:p>
        </p:txBody>
      </p:sp>
      <p:sp>
        <p:nvSpPr>
          <p:cNvPr id="5" name="Segnaposto numero diapositiva 4"/>
          <p:cNvSpPr>
            <a:spLocks noGrp="1"/>
          </p:cNvSpPr>
          <p:nvPr>
            <p:ph type="sldNum" sz="quarter" idx="12"/>
          </p:nvPr>
        </p:nvSpPr>
        <p:spPr/>
        <p:txBody>
          <a:bodyPr/>
          <a:lstStyle/>
          <a:p>
            <a:fld id="{5337F0C6-7C22-4DB1-B49B-A6977B35F57A}" type="slidenum">
              <a:rPr lang="it-IT" smtClean="0"/>
              <a:pPr/>
              <a:t>1</a:t>
            </a:fld>
            <a:endParaRPr lang="it-IT" dirty="0"/>
          </a:p>
        </p:txBody>
      </p:sp>
      <p:pic>
        <p:nvPicPr>
          <p:cNvPr id="6" name="Immagin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774319" y="4629784"/>
            <a:ext cx="2495676" cy="2495676"/>
          </a:xfrm>
          <a:prstGeom prst="rect">
            <a:avLst/>
          </a:prstGeom>
        </p:spPr>
      </p:pic>
    </p:spTree>
    <p:extLst>
      <p:ext uri="{BB962C8B-B14F-4D97-AF65-F5344CB8AC3E}">
        <p14:creationId xmlns:p14="http://schemas.microsoft.com/office/powerpoint/2010/main" xmlns="" val="1219261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r>
              <a:rPr lang="it-IT" dirty="0" smtClean="0"/>
              <a:t>Multishuttle: il feeder lancia i volani con la mano all’interno di un’area limitata. Il giocatore deve eseguire il cambio di direzione utilizzando movimenti specifici il più rapidamente possibile per andare a colpire il volano con la racchetta. Dopo ogni colpo il giocatore torna in posizione al centro del perimetro. Il feeder deve lanciare il volano successivo non appena il giocatore ritorna in posizione in equilibrio al centro del perimetro. Si possono variare: velocità e traiettorie di lancio del volano. Per aumentare la difficoltà è possibile inserire dei lanci fuori dal perimetro iniziale. Attenzione che questi esercizi con forte componente tecnica devono essere eseguiti con la massima qualità del movimento. Altrimenti si rischia di apprendere pattern di movimento non ottimali.</a:t>
            </a:r>
          </a:p>
          <a:p>
            <a:r>
              <a:rPr lang="it-IT" dirty="0" smtClean="0"/>
              <a:t>È possibile eseguire l’esercizio anche senza racchetta e volano. In questo caso il feeder può indicare con la mano o la racchetta la direzione da seguire.</a:t>
            </a:r>
          </a:p>
          <a:p>
            <a:pPr>
              <a:buFontTx/>
              <a:buChar char="-"/>
            </a:pPr>
            <a:r>
              <a:rPr lang="it-IT" dirty="0" smtClean="0"/>
              <a:t>2-4 serie da 4-8 ripetizioni x 5-10” di lavoro o 6-8 volani. Recupero tra le ripetizioni 20-40” recupero tra le serie 2-4’.</a:t>
            </a:r>
          </a:p>
          <a:p>
            <a:r>
              <a:rPr lang="it-IT" dirty="0" smtClean="0"/>
              <a:t>Se il giocatore non riesce a mantenere la qualità del movimento e la massima velocità vuol dire che il livello di fatica è troppo alto e conviene fermarsi o aumentare il tempo di recupero. </a:t>
            </a:r>
            <a:endParaRPr lang="it-IT" dirty="0"/>
          </a:p>
        </p:txBody>
      </p:sp>
      <p:sp>
        <p:nvSpPr>
          <p:cNvPr id="3" name="Segnaposto numero diapositiva 2"/>
          <p:cNvSpPr>
            <a:spLocks noGrp="1"/>
          </p:cNvSpPr>
          <p:nvPr>
            <p:ph type="sldNum" sz="quarter" idx="12"/>
          </p:nvPr>
        </p:nvSpPr>
        <p:spPr/>
        <p:txBody>
          <a:bodyPr/>
          <a:lstStyle/>
          <a:p>
            <a:fld id="{5337F0C6-7C22-4DB1-B49B-A6977B35F57A}" type="slidenum">
              <a:rPr lang="it-IT" smtClean="0"/>
              <a:pPr/>
              <a:t>10</a:t>
            </a:fld>
            <a:endParaRPr lang="it-IT" dirty="0"/>
          </a:p>
        </p:txBody>
      </p:sp>
      <p:sp>
        <p:nvSpPr>
          <p:cNvPr id="4" name="Titolo 3"/>
          <p:cNvSpPr>
            <a:spLocks noGrp="1"/>
          </p:cNvSpPr>
          <p:nvPr>
            <p:ph type="title"/>
          </p:nvPr>
        </p:nvSpPr>
        <p:spPr/>
        <p:txBody>
          <a:bodyPr/>
          <a:lstStyle/>
          <a:p>
            <a:r>
              <a:rPr lang="it-IT" dirty="0" smtClean="0"/>
              <a:t>Alcuni esempi</a:t>
            </a:r>
            <a:endParaRPr lang="it-IT" dirty="0"/>
          </a:p>
        </p:txBody>
      </p:sp>
      <p:sp>
        <p:nvSpPr>
          <p:cNvPr id="5" name="Segnaposto testo 4"/>
          <p:cNvSpPr>
            <a:spLocks noGrp="1"/>
          </p:cNvSpPr>
          <p:nvPr>
            <p:ph type="body" idx="1"/>
          </p:nvPr>
        </p:nvSpPr>
        <p:spPr/>
        <p:txBody>
          <a:bodyPr/>
          <a:lstStyle/>
          <a:p>
            <a:endParaRPr lang="it-IT"/>
          </a:p>
        </p:txBody>
      </p:sp>
      <p:grpSp>
        <p:nvGrpSpPr>
          <p:cNvPr id="20" name="Gruppo 19"/>
          <p:cNvGrpSpPr/>
          <p:nvPr/>
        </p:nvGrpSpPr>
        <p:grpSpPr>
          <a:xfrm>
            <a:off x="4653643" y="3722914"/>
            <a:ext cx="5626944" cy="2890156"/>
            <a:chOff x="4865914" y="2272543"/>
            <a:chExt cx="7178159" cy="4389514"/>
          </a:xfrm>
        </p:grpSpPr>
        <p:pic>
          <p:nvPicPr>
            <p:cNvPr id="22530" name="Picture 2" descr="C:\Users\Lorenzo\Documents\Badminton\PIATTAFORMA ONLINE\campo.png"/>
            <p:cNvPicPr>
              <a:picLocks noChangeAspect="1" noChangeArrowheads="1"/>
            </p:cNvPicPr>
            <p:nvPr/>
          </p:nvPicPr>
          <p:blipFill>
            <a:blip r:embed="rId2" cstate="print"/>
            <a:srcRect l="4464" t="28232" r="47991" b="27906"/>
            <a:stretch>
              <a:fillRect/>
            </a:stretch>
          </p:blipFill>
          <p:spPr bwMode="auto">
            <a:xfrm rot="16200000">
              <a:off x="4695900" y="2442557"/>
              <a:ext cx="4389514" cy="4049486"/>
            </a:xfrm>
            <a:prstGeom prst="rect">
              <a:avLst/>
            </a:prstGeom>
            <a:noFill/>
          </p:spPr>
        </p:pic>
        <p:sp>
          <p:nvSpPr>
            <p:cNvPr id="7" name="Triangolo isoscele 6"/>
            <p:cNvSpPr/>
            <p:nvPr/>
          </p:nvSpPr>
          <p:spPr>
            <a:xfrm>
              <a:off x="6727372" y="3363686"/>
              <a:ext cx="342900" cy="42454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riangolo isoscele 7"/>
            <p:cNvSpPr/>
            <p:nvPr/>
          </p:nvSpPr>
          <p:spPr>
            <a:xfrm>
              <a:off x="9933215" y="2748643"/>
              <a:ext cx="342900" cy="42454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10384971" y="2759528"/>
              <a:ext cx="835293" cy="369332"/>
            </a:xfrm>
            <a:prstGeom prst="rect">
              <a:avLst/>
            </a:prstGeom>
            <a:noFill/>
          </p:spPr>
          <p:txBody>
            <a:bodyPr wrap="none" rtlCol="0">
              <a:spAutoFit/>
            </a:bodyPr>
            <a:lstStyle/>
            <a:p>
              <a:r>
                <a:rPr lang="it-IT" dirty="0" smtClean="0"/>
                <a:t>Feeder</a:t>
              </a:r>
              <a:endParaRPr lang="it-IT" dirty="0"/>
            </a:p>
          </p:txBody>
        </p:sp>
        <p:sp>
          <p:nvSpPr>
            <p:cNvPr id="10" name="Ovale 9"/>
            <p:cNvSpPr/>
            <p:nvPr/>
          </p:nvSpPr>
          <p:spPr>
            <a:xfrm>
              <a:off x="6613072" y="4767943"/>
              <a:ext cx="489857" cy="3592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Ovale 10"/>
            <p:cNvSpPr/>
            <p:nvPr/>
          </p:nvSpPr>
          <p:spPr>
            <a:xfrm>
              <a:off x="9900557" y="3467100"/>
              <a:ext cx="489857" cy="3592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p:cNvSpPr txBox="1"/>
            <p:nvPr/>
          </p:nvSpPr>
          <p:spPr>
            <a:xfrm>
              <a:off x="10537371" y="3450771"/>
              <a:ext cx="1098699" cy="369332"/>
            </a:xfrm>
            <a:prstGeom prst="rect">
              <a:avLst/>
            </a:prstGeom>
            <a:noFill/>
          </p:spPr>
          <p:txBody>
            <a:bodyPr wrap="none" rtlCol="0">
              <a:spAutoFit/>
            </a:bodyPr>
            <a:lstStyle/>
            <a:p>
              <a:r>
                <a:rPr lang="it-IT" dirty="0" smtClean="0"/>
                <a:t>Giocatore</a:t>
              </a:r>
              <a:endParaRPr lang="it-IT" dirty="0"/>
            </a:p>
          </p:txBody>
        </p:sp>
        <p:sp>
          <p:nvSpPr>
            <p:cNvPr id="13" name="Rettangolo 12"/>
            <p:cNvSpPr/>
            <p:nvPr/>
          </p:nvSpPr>
          <p:spPr>
            <a:xfrm>
              <a:off x="5698669" y="4180114"/>
              <a:ext cx="2432959" cy="1583871"/>
            </a:xfrm>
            <a:prstGeom prst="rect">
              <a:avLst/>
            </a:prstGeom>
            <a:no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p:cNvSpPr/>
            <p:nvPr/>
          </p:nvSpPr>
          <p:spPr>
            <a:xfrm>
              <a:off x="9655627" y="4087587"/>
              <a:ext cx="810988" cy="468086"/>
            </a:xfrm>
            <a:prstGeom prst="rect">
              <a:avLst/>
            </a:prstGeom>
            <a:no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CasellaDiTesto 14"/>
            <p:cNvSpPr txBox="1"/>
            <p:nvPr/>
          </p:nvSpPr>
          <p:spPr>
            <a:xfrm>
              <a:off x="10444842" y="4125685"/>
              <a:ext cx="1459246" cy="369332"/>
            </a:xfrm>
            <a:prstGeom prst="rect">
              <a:avLst/>
            </a:prstGeom>
            <a:noFill/>
          </p:spPr>
          <p:txBody>
            <a:bodyPr wrap="none" rtlCol="0">
              <a:spAutoFit/>
            </a:bodyPr>
            <a:lstStyle/>
            <a:p>
              <a:r>
                <a:rPr lang="it-IT" dirty="0" smtClean="0"/>
                <a:t>Area di lancio</a:t>
              </a:r>
              <a:endParaRPr lang="it-IT" dirty="0"/>
            </a:p>
          </p:txBody>
        </p:sp>
        <p:sp>
          <p:nvSpPr>
            <p:cNvPr id="16" name="Rettangolo 15"/>
            <p:cNvSpPr/>
            <p:nvPr/>
          </p:nvSpPr>
          <p:spPr>
            <a:xfrm>
              <a:off x="9661070" y="4827816"/>
              <a:ext cx="810988" cy="468086"/>
            </a:xfrm>
            <a:prstGeom prst="rect">
              <a:avLst/>
            </a:prstGeom>
            <a:noFill/>
            <a:ln w="57150">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p:cNvSpPr txBox="1"/>
            <p:nvPr/>
          </p:nvSpPr>
          <p:spPr>
            <a:xfrm>
              <a:off x="10531928" y="4816928"/>
              <a:ext cx="1512145" cy="646331"/>
            </a:xfrm>
            <a:prstGeom prst="rect">
              <a:avLst/>
            </a:prstGeom>
            <a:noFill/>
          </p:spPr>
          <p:txBody>
            <a:bodyPr wrap="none" rtlCol="0">
              <a:spAutoFit/>
            </a:bodyPr>
            <a:lstStyle/>
            <a:p>
              <a:r>
                <a:rPr lang="it-IT" dirty="0" smtClean="0"/>
                <a:t>Area di lancio </a:t>
              </a:r>
            </a:p>
            <a:p>
              <a:r>
                <a:rPr lang="it-IT" dirty="0" smtClean="0"/>
                <a:t>(variazione)</a:t>
              </a:r>
              <a:endParaRPr lang="it-IT" dirty="0"/>
            </a:p>
          </p:txBody>
        </p:sp>
        <p:sp>
          <p:nvSpPr>
            <p:cNvPr id="18" name="Rettangolo 17"/>
            <p:cNvSpPr/>
            <p:nvPr/>
          </p:nvSpPr>
          <p:spPr>
            <a:xfrm>
              <a:off x="5714998" y="2808514"/>
              <a:ext cx="440873" cy="832757"/>
            </a:xfrm>
            <a:prstGeom prst="rect">
              <a:avLst/>
            </a:prstGeom>
            <a:noFill/>
            <a:ln w="57150">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18"/>
            <p:cNvSpPr/>
            <p:nvPr/>
          </p:nvSpPr>
          <p:spPr>
            <a:xfrm>
              <a:off x="7663588" y="2813953"/>
              <a:ext cx="440873" cy="832757"/>
            </a:xfrm>
            <a:prstGeom prst="rect">
              <a:avLst/>
            </a:prstGeom>
            <a:noFill/>
            <a:ln w="57150">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pPr marL="342900" indent="-342900">
              <a:buAutoNum type="arabicPeriod"/>
            </a:pPr>
            <a:r>
              <a:rPr lang="it-IT" dirty="0" smtClean="0"/>
              <a:t>Tecnica &gt;&gt; Biomeccanica e coordinazione</a:t>
            </a:r>
          </a:p>
          <a:p>
            <a:pPr marL="342900" indent="-342900">
              <a:buAutoNum type="arabicPeriod"/>
            </a:pPr>
            <a:r>
              <a:rPr lang="it-IT" dirty="0" smtClean="0"/>
              <a:t>Consolidamento tecnico &gt;&gt; Esecuzione massimale (pre-programmata, senza incertezza dello stimolo)</a:t>
            </a:r>
          </a:p>
          <a:p>
            <a:pPr marL="342900" indent="-342900">
              <a:buAutoNum type="arabicPeriod"/>
            </a:pPr>
            <a:r>
              <a:rPr lang="it-IT" dirty="0" smtClean="0"/>
              <a:t>Azione/reazione &gt;&gt; Risposta a uno stimolo (variabile spaziale e temporale)</a:t>
            </a:r>
          </a:p>
          <a:p>
            <a:pPr marL="342900" indent="-342900">
              <a:buAutoNum type="arabicPeriod"/>
            </a:pPr>
            <a:r>
              <a:rPr lang="it-IT" dirty="0" smtClean="0"/>
              <a:t>Azione/reazione &gt;&gt; Esecuzione massimale (variabili spaziali e temporali – complessità dello stimolo)</a:t>
            </a:r>
            <a:endParaRPr lang="it-IT" dirty="0"/>
          </a:p>
        </p:txBody>
      </p:sp>
      <p:sp>
        <p:nvSpPr>
          <p:cNvPr id="3" name="Segnaposto numero diapositiva 2"/>
          <p:cNvSpPr>
            <a:spLocks noGrp="1"/>
          </p:cNvSpPr>
          <p:nvPr>
            <p:ph type="sldNum" sz="quarter" idx="12"/>
          </p:nvPr>
        </p:nvSpPr>
        <p:spPr/>
        <p:txBody>
          <a:bodyPr/>
          <a:lstStyle/>
          <a:p>
            <a:fld id="{5337F0C6-7C22-4DB1-B49B-A6977B35F57A}" type="slidenum">
              <a:rPr lang="it-IT" smtClean="0"/>
              <a:pPr/>
              <a:t>11</a:t>
            </a:fld>
            <a:endParaRPr lang="it-IT" dirty="0"/>
          </a:p>
        </p:txBody>
      </p:sp>
      <p:sp>
        <p:nvSpPr>
          <p:cNvPr id="4" name="Titolo 3"/>
          <p:cNvSpPr>
            <a:spLocks noGrp="1"/>
          </p:cNvSpPr>
          <p:nvPr>
            <p:ph type="title"/>
          </p:nvPr>
        </p:nvSpPr>
        <p:spPr/>
        <p:txBody>
          <a:bodyPr/>
          <a:lstStyle/>
          <a:p>
            <a:r>
              <a:rPr lang="it-IT" dirty="0" smtClean="0"/>
              <a:t>Un esempio di progressione di lavoro </a:t>
            </a:r>
            <a:endParaRPr lang="it-IT" dirty="0"/>
          </a:p>
        </p:txBody>
      </p:sp>
      <p:sp>
        <p:nvSpPr>
          <p:cNvPr id="5" name="Segnaposto testo 4"/>
          <p:cNvSpPr>
            <a:spLocks noGrp="1"/>
          </p:cNvSpPr>
          <p:nvPr>
            <p:ph type="body" idx="1"/>
          </p:nvPr>
        </p:nvSpPr>
        <p:spPr/>
        <p:txBody>
          <a:bodyPr/>
          <a:lstStyle/>
          <a:p>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r>
              <a:rPr lang="it-IT" dirty="0" smtClean="0"/>
              <a:t>L’abilità di cambiare direzione rapidamente spesso può fare la differenza tra il successo o meno di una azione sportiva. Nel badminton, agli atleti è richiesto di accelerare, decelerare o cambiare direzione rapidamente per provocare o rispondere alle diverse situazioni di gioco. È possibile osservare la sua influenza quando il giocatore deve collegare e combinare  alcune azioni motorie specifiche come ad esempio durante o immediatamente dopo lo “split step” per orientare i piedi, posizionarli o correggere rapidamente una posizione che permetta la spinta verso una direzione, o ancora nelle fasi di approccio e recupero ad esempio nell’affondo o il salto. Più il giocatore è abile ad eseguire queste azioni motorie maggiore sarà il livello di fluidità e economia del movimento che, in ultima analisi, può permette al giocatore di agire in modo ottimale in campo.</a:t>
            </a:r>
          </a:p>
          <a:p>
            <a:r>
              <a:rPr lang="it-IT" dirty="0" smtClean="0"/>
              <a:t>Questa abilità è complessa e dipende sia dalle qualità neuromuscolari e coordinative, quindi fisiche, ma anche (forse soprattutto), da abilità cognitive, quali l’abilità di anticipazione, l’abilità di riconoscere  una determinata situazione di gioco e l’abilità di scegliere quale risposta motoria eseguire (presa di decisione). È quindi sempre collegata a un alto livello di raccolta e processo delle informazioni esterne e interne. Il concetto di “agilità” include infatti sia la parte fisico/coordinativa sia quella cognitiva e di elaborazione delle informazioni.</a:t>
            </a:r>
          </a:p>
          <a:p>
            <a:r>
              <a:rPr lang="it-IT" dirty="0" smtClean="0"/>
              <a:t>Per i giocatori giovani e principianti è possibile, almeno all’inizio, concentrarsi maggiormente, ma non esclusivamente, sulle qualità fisiche legate alla rapidità e al cambio di direzione. Ma più il livello dei giocatori aumenta, maggiore e indispensabile diventa il focus  sulla “presa di decisione” e l’introduzione di uno stimolo esterno per coinvolgere la funzione cognitiva (stimolo &gt; processo mentale &gt; azione). </a:t>
            </a:r>
          </a:p>
        </p:txBody>
      </p:sp>
      <p:sp>
        <p:nvSpPr>
          <p:cNvPr id="3" name="Segnaposto numero diapositiva 2"/>
          <p:cNvSpPr>
            <a:spLocks noGrp="1"/>
          </p:cNvSpPr>
          <p:nvPr>
            <p:ph type="sldNum" sz="quarter" idx="12"/>
          </p:nvPr>
        </p:nvSpPr>
        <p:spPr/>
        <p:txBody>
          <a:bodyPr/>
          <a:lstStyle/>
          <a:p>
            <a:fld id="{5337F0C6-7C22-4DB1-B49B-A6977B35F57A}" type="slidenum">
              <a:rPr lang="it-IT" smtClean="0"/>
              <a:pPr/>
              <a:t>2</a:t>
            </a:fld>
            <a:endParaRPr lang="it-IT" dirty="0"/>
          </a:p>
        </p:txBody>
      </p:sp>
      <p:sp>
        <p:nvSpPr>
          <p:cNvPr id="4" name="Titolo 3"/>
          <p:cNvSpPr>
            <a:spLocks noGrp="1"/>
          </p:cNvSpPr>
          <p:nvPr>
            <p:ph type="title"/>
          </p:nvPr>
        </p:nvSpPr>
        <p:spPr/>
        <p:txBody>
          <a:bodyPr/>
          <a:lstStyle/>
          <a:p>
            <a:r>
              <a:rPr lang="it-IT" dirty="0" smtClean="0"/>
              <a:t>Rapidità e Agilità</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xmlns="" val="1637241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normAutofit fontScale="92500" lnSpcReduction="10000"/>
          </a:bodyPr>
          <a:lstStyle/>
          <a:p>
            <a:r>
              <a:rPr lang="it-IT" dirty="0" smtClean="0"/>
              <a:t>Attraverso tutti i circuiti o esercizi che coinvolgono il cambio di direzione o richiedono di modificare gli appoggi dei piedi. Variare lo stimolo è sicuramente un aspetto importante . È consigliabile che l’atleta esplori diverse situazioni.</a:t>
            </a:r>
          </a:p>
          <a:p>
            <a:r>
              <a:rPr lang="it-IT" dirty="0" smtClean="0"/>
              <a:t>Il tempo di esecuzione dell’esercizio non dovrebbe superare i 15 secondi . La durata ottimale potrebbe essere tra i 5 e 10 secondi di lavoro con un recupero pari a 3-4 volte il tempo di lavoro (es. 10” di lavoro e 30-40” di recupero).  Il tempo di lavoro deve essere relativamente basso mentre il recupero deve essere alto per permettere un’esecuzione dell’esercizio di qualità e sempre vicino alla massima velocità controllabile. La velocità di esecuzione può essere più bassa nelle fasi di apprendimento dell’esercizio, ma non appena il giocatore è in grado di eseguirlo correttamente bisognerebbe sempre cercare un’alta velocità di movimento. </a:t>
            </a:r>
          </a:p>
          <a:p>
            <a:endParaRPr lang="it-IT" dirty="0" smtClean="0"/>
          </a:p>
          <a:p>
            <a:r>
              <a:rPr lang="it-IT" dirty="0" smtClean="0"/>
              <a:t>Mezzi di allenamento generali:</a:t>
            </a:r>
          </a:p>
          <a:p>
            <a:pPr>
              <a:buFontTx/>
              <a:buChar char="-"/>
            </a:pPr>
            <a:r>
              <a:rPr lang="it-IT" dirty="0" smtClean="0"/>
              <a:t>Esercizi di rapidità dei piedi (tapping sul posto, forbice, scaletta, ecc)</a:t>
            </a:r>
          </a:p>
          <a:p>
            <a:pPr>
              <a:buFontTx/>
              <a:buChar char="-"/>
            </a:pPr>
            <a:r>
              <a:rPr lang="it-IT" dirty="0" smtClean="0"/>
              <a:t> Sprint brevi a navetta variando i movimenti (sprint avanti, chassé, sprint indietro, passi incrociati, ecc.)</a:t>
            </a:r>
          </a:p>
          <a:p>
            <a:pPr>
              <a:buFontTx/>
              <a:buChar char="-"/>
            </a:pPr>
            <a:r>
              <a:rPr lang="it-IT" dirty="0" smtClean="0"/>
              <a:t> Saltelli e rimbalzi sul posto o in avanzamento (piccoli ostacoli, scaletta, corda, ecc)</a:t>
            </a:r>
          </a:p>
          <a:p>
            <a:pPr>
              <a:buFontTx/>
              <a:buChar char="-"/>
            </a:pPr>
            <a:r>
              <a:rPr lang="it-IT" dirty="0" smtClean="0"/>
              <a:t> Sprint brevi  (massimo 10 metri) in linea</a:t>
            </a:r>
          </a:p>
          <a:p>
            <a:pPr>
              <a:buFontTx/>
              <a:buChar char="-"/>
            </a:pPr>
            <a:endParaRPr lang="it-IT" dirty="0" smtClean="0"/>
          </a:p>
          <a:p>
            <a:r>
              <a:rPr lang="it-IT" dirty="0" smtClean="0"/>
              <a:t>Questi esercizi vanno necessariamente integrati all’apprendimento e all’allenamento tecnico del ciclo del movimento o “footwork”. Essere molto bravi nell’eseguire solo gli esercizi generali non garantisce automaticamente la massima prestazione sul campo. I mezzi generali possono però supportare e facilitare l’apprendimento del “footwork” soprattutto nei giovani e nei principianti. </a:t>
            </a:r>
          </a:p>
          <a:p>
            <a:endParaRPr lang="it-IT" dirty="0" smtClean="0"/>
          </a:p>
          <a:p>
            <a:r>
              <a:rPr lang="it-IT" dirty="0" smtClean="0"/>
              <a:t>Mezzi specifici:</a:t>
            </a:r>
          </a:p>
          <a:p>
            <a:pPr>
              <a:buFontTx/>
              <a:buChar char="-"/>
            </a:pPr>
            <a:r>
              <a:rPr lang="it-IT" dirty="0" smtClean="0"/>
              <a:t>Multishuttle </a:t>
            </a:r>
          </a:p>
          <a:p>
            <a:pPr>
              <a:buFontTx/>
              <a:buChar char="-"/>
            </a:pPr>
            <a:endParaRPr lang="it-IT" dirty="0" smtClean="0"/>
          </a:p>
          <a:p>
            <a:r>
              <a:rPr lang="it-IT" dirty="0" smtClean="0"/>
              <a:t>NOTA: è consigliabile combinare i diversi mezzi di allenamento per creare circuiti di allenamento diversi. Le esercitazioni sono proponibili anche in forma ludica e di “gioco”. Le variazioni sono pressoché infinite e la fantasia dell’allenatore è determinante. È infine possibile, in alcune proposte, aumentare la difficoltà coordinativa aggiungendo contemporaneamente esercizi per gli arti superiori (es. lanci e prese e giocoleria)</a:t>
            </a:r>
          </a:p>
        </p:txBody>
      </p:sp>
      <p:sp>
        <p:nvSpPr>
          <p:cNvPr id="3" name="Segnaposto numero diapositiva 2"/>
          <p:cNvSpPr>
            <a:spLocks noGrp="1"/>
          </p:cNvSpPr>
          <p:nvPr>
            <p:ph type="sldNum" sz="quarter" idx="12"/>
          </p:nvPr>
        </p:nvSpPr>
        <p:spPr/>
        <p:txBody>
          <a:bodyPr/>
          <a:lstStyle/>
          <a:p>
            <a:fld id="{5337F0C6-7C22-4DB1-B49B-A6977B35F57A}" type="slidenum">
              <a:rPr lang="it-IT" smtClean="0"/>
              <a:pPr/>
              <a:t>3</a:t>
            </a:fld>
            <a:endParaRPr lang="it-IT" dirty="0"/>
          </a:p>
        </p:txBody>
      </p:sp>
      <p:sp>
        <p:nvSpPr>
          <p:cNvPr id="4" name="Titolo 3"/>
          <p:cNvSpPr>
            <a:spLocks noGrp="1"/>
          </p:cNvSpPr>
          <p:nvPr>
            <p:ph type="title"/>
          </p:nvPr>
        </p:nvSpPr>
        <p:spPr/>
        <p:txBody>
          <a:bodyPr/>
          <a:lstStyle/>
          <a:p>
            <a:r>
              <a:rPr lang="it-IT" dirty="0" smtClean="0"/>
              <a:t>Come allenarla</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xmlns="" val="1637241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r>
              <a:rPr lang="it-IT" dirty="0" smtClean="0"/>
              <a:t>Inserire appena possibile l’elemento </a:t>
            </a:r>
            <a:r>
              <a:rPr lang="it-IT" b="1" dirty="0" smtClean="0"/>
              <a:t>“presa di decisione” </a:t>
            </a:r>
            <a:r>
              <a:rPr lang="it-IT" dirty="0" smtClean="0"/>
              <a:t>ad esempio chiedendo di variare il movimento in risposta ad uno stimolo visivo o sonoro specifico. Le variazioni includono: posizione iniziale (esempio orientamento dei piedi e stili di “split step”), pattern di movimento, colpo e/o traiettoria del volano che il giocatore deve eseguire (negli esercizi con racchetta e volano).</a:t>
            </a:r>
          </a:p>
          <a:p>
            <a:r>
              <a:rPr lang="it-IT" dirty="0" smtClean="0"/>
              <a:t>Appena possibile eseguire gli esercizi inserendo elementi di </a:t>
            </a:r>
            <a:r>
              <a:rPr lang="it-IT" b="1" dirty="0" smtClean="0"/>
              <a:t>“timing” </a:t>
            </a:r>
            <a:r>
              <a:rPr lang="it-IT" dirty="0" smtClean="0"/>
              <a:t>ovvero di partenza o cambio di velocità a tempo con uno stimolo esterno (es. impatto con il volano dell’avversario, stimolo visivo, ecc.).</a:t>
            </a:r>
          </a:p>
          <a:p>
            <a:endParaRPr lang="it-IT" dirty="0" smtClean="0"/>
          </a:p>
          <a:p>
            <a:r>
              <a:rPr lang="it-IT" dirty="0" smtClean="0"/>
              <a:t>NOTA: l’esperienza e la conoscenza della situazione sportiva permette ai giocatori di alto livello di “leggere” la situazione e rispondere in modo adeguato o, eventualmente, anticipare l’azione.</a:t>
            </a:r>
          </a:p>
          <a:p>
            <a:endParaRPr lang="it-IT" dirty="0"/>
          </a:p>
        </p:txBody>
      </p:sp>
      <p:sp>
        <p:nvSpPr>
          <p:cNvPr id="3" name="Segnaposto numero diapositiva 2"/>
          <p:cNvSpPr>
            <a:spLocks noGrp="1"/>
          </p:cNvSpPr>
          <p:nvPr>
            <p:ph type="sldNum" sz="quarter" idx="12"/>
          </p:nvPr>
        </p:nvSpPr>
        <p:spPr/>
        <p:txBody>
          <a:bodyPr/>
          <a:lstStyle/>
          <a:p>
            <a:fld id="{5337F0C6-7C22-4DB1-B49B-A6977B35F57A}" type="slidenum">
              <a:rPr lang="it-IT" smtClean="0"/>
              <a:pPr/>
              <a:t>4</a:t>
            </a:fld>
            <a:endParaRPr lang="it-IT" dirty="0"/>
          </a:p>
        </p:txBody>
      </p:sp>
      <p:sp>
        <p:nvSpPr>
          <p:cNvPr id="4" name="Titolo 3"/>
          <p:cNvSpPr>
            <a:spLocks noGrp="1"/>
          </p:cNvSpPr>
          <p:nvPr>
            <p:ph type="title"/>
          </p:nvPr>
        </p:nvSpPr>
        <p:spPr/>
        <p:txBody>
          <a:bodyPr/>
          <a:lstStyle/>
          <a:p>
            <a:r>
              <a:rPr lang="it-IT" dirty="0" smtClean="0"/>
              <a:t>Presa di decisione e “timing”</a:t>
            </a:r>
            <a:endParaRPr lang="it-IT" dirty="0"/>
          </a:p>
        </p:txBody>
      </p:sp>
      <p:sp>
        <p:nvSpPr>
          <p:cNvPr id="5" name="Segnaposto testo 4"/>
          <p:cNvSpPr>
            <a:spLocks noGrp="1"/>
          </p:cNvSpPr>
          <p:nvPr>
            <p:ph type="body" idx="1"/>
          </p:nvPr>
        </p:nvSpPr>
        <p:spPr/>
        <p:txBody>
          <a:bodyPr/>
          <a:lstStyle/>
          <a:p>
            <a:endParaRPr lang="it-IT"/>
          </a:p>
        </p:txBody>
      </p:sp>
      <p:graphicFrame>
        <p:nvGraphicFramePr>
          <p:cNvPr id="6" name="Diagramma 5"/>
          <p:cNvGraphicFramePr/>
          <p:nvPr/>
        </p:nvGraphicFramePr>
        <p:xfrm>
          <a:off x="2848429" y="3184073"/>
          <a:ext cx="8128000" cy="26942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337F0C6-7C22-4DB1-B49B-A6977B35F57A}" type="slidenum">
              <a:rPr lang="it-IT" smtClean="0"/>
              <a:pPr/>
              <a:t>5</a:t>
            </a:fld>
            <a:endParaRPr lang="it-IT" dirty="0"/>
          </a:p>
        </p:txBody>
      </p:sp>
      <p:sp>
        <p:nvSpPr>
          <p:cNvPr id="4" name="Titolo 3"/>
          <p:cNvSpPr>
            <a:spLocks noGrp="1"/>
          </p:cNvSpPr>
          <p:nvPr>
            <p:ph type="title"/>
          </p:nvPr>
        </p:nvSpPr>
        <p:spPr/>
        <p:txBody>
          <a:bodyPr/>
          <a:lstStyle/>
          <a:p>
            <a:r>
              <a:rPr lang="it-IT" dirty="0" smtClean="0"/>
              <a:t>Alcuni esempi</a:t>
            </a:r>
            <a:endParaRPr lang="it-IT" dirty="0"/>
          </a:p>
        </p:txBody>
      </p:sp>
      <p:sp>
        <p:nvSpPr>
          <p:cNvPr id="5" name="Segnaposto testo 4"/>
          <p:cNvSpPr>
            <a:spLocks noGrp="1"/>
          </p:cNvSpPr>
          <p:nvPr>
            <p:ph type="body" idx="1"/>
          </p:nvPr>
        </p:nvSpPr>
        <p:spPr/>
        <p:txBody>
          <a:bodyPr/>
          <a:lstStyle/>
          <a:p>
            <a:endParaRPr lang="it-IT"/>
          </a:p>
        </p:txBody>
      </p:sp>
      <p:pic>
        <p:nvPicPr>
          <p:cNvPr id="1027" name="Picture 3"/>
          <p:cNvPicPr>
            <a:picLocks noChangeAspect="1" noChangeArrowheads="1"/>
          </p:cNvPicPr>
          <p:nvPr/>
        </p:nvPicPr>
        <p:blipFill>
          <a:blip r:embed="rId2" cstate="print"/>
          <a:srcRect/>
          <a:stretch>
            <a:fillRect/>
          </a:stretch>
        </p:blipFill>
        <p:spPr bwMode="auto">
          <a:xfrm>
            <a:off x="3119187" y="1368592"/>
            <a:ext cx="8172686" cy="424614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337F0C6-7C22-4DB1-B49B-A6977B35F57A}" type="slidenum">
              <a:rPr lang="it-IT" smtClean="0"/>
              <a:pPr/>
              <a:t>6</a:t>
            </a:fld>
            <a:endParaRPr lang="it-IT" dirty="0"/>
          </a:p>
        </p:txBody>
      </p:sp>
      <p:sp>
        <p:nvSpPr>
          <p:cNvPr id="4" name="Titolo 3"/>
          <p:cNvSpPr>
            <a:spLocks noGrp="1"/>
          </p:cNvSpPr>
          <p:nvPr>
            <p:ph type="title"/>
          </p:nvPr>
        </p:nvSpPr>
        <p:spPr/>
        <p:txBody>
          <a:bodyPr/>
          <a:lstStyle/>
          <a:p>
            <a:r>
              <a:rPr lang="it-IT" dirty="0" smtClean="0"/>
              <a:t>Alcuni esempi</a:t>
            </a:r>
            <a:endParaRPr lang="it-IT" dirty="0"/>
          </a:p>
        </p:txBody>
      </p:sp>
      <p:sp>
        <p:nvSpPr>
          <p:cNvPr id="5" name="Segnaposto testo 4"/>
          <p:cNvSpPr>
            <a:spLocks noGrp="1"/>
          </p:cNvSpPr>
          <p:nvPr>
            <p:ph type="body" idx="1"/>
          </p:nvPr>
        </p:nvSpPr>
        <p:spPr/>
        <p:txBody>
          <a:bodyPr/>
          <a:lstStyle/>
          <a:p>
            <a:endParaRPr lang="it-IT"/>
          </a:p>
        </p:txBody>
      </p:sp>
      <p:pic>
        <p:nvPicPr>
          <p:cNvPr id="2050" name="Picture 2"/>
          <p:cNvPicPr>
            <a:picLocks noChangeAspect="1" noChangeArrowheads="1"/>
          </p:cNvPicPr>
          <p:nvPr/>
        </p:nvPicPr>
        <p:blipFill>
          <a:blip r:embed="rId2" cstate="print"/>
          <a:srcRect/>
          <a:stretch>
            <a:fillRect/>
          </a:stretch>
        </p:blipFill>
        <p:spPr bwMode="auto">
          <a:xfrm>
            <a:off x="2740693" y="1444291"/>
            <a:ext cx="8687568" cy="4186488"/>
          </a:xfrm>
          <a:prstGeom prst="rect">
            <a:avLst/>
          </a:prstGeom>
          <a:noFill/>
          <a:ln w="9525">
            <a:noFill/>
            <a:miter lim="800000"/>
            <a:headEnd/>
            <a:tailEnd/>
          </a:ln>
        </p:spPr>
      </p:pic>
      <p:sp>
        <p:nvSpPr>
          <p:cNvPr id="7" name="CasellaDiTesto 6"/>
          <p:cNvSpPr txBox="1"/>
          <p:nvPr/>
        </p:nvSpPr>
        <p:spPr>
          <a:xfrm>
            <a:off x="2841172" y="6188529"/>
            <a:ext cx="5878276" cy="307777"/>
          </a:xfrm>
          <a:prstGeom prst="rect">
            <a:avLst/>
          </a:prstGeom>
          <a:noFill/>
        </p:spPr>
        <p:txBody>
          <a:bodyPr wrap="none" rtlCol="0">
            <a:spAutoFit/>
          </a:bodyPr>
          <a:lstStyle/>
          <a:p>
            <a:r>
              <a:rPr lang="it-IT" sz="1400" dirty="0" smtClean="0"/>
              <a:t>NOTA: gli esercizi monopodalici sono più intensi degli esercizi con due appoggi</a:t>
            </a:r>
            <a:endParaRPr lang="it-IT"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r>
              <a:rPr lang="it-IT" dirty="0" smtClean="0"/>
              <a:t>Sprint brevi a navetta variando i movimenti. È possibile proporre tutte le variazioni  e combinazioni che si vogliono ed utilizzare anche altri pattern di movimento e distanze.</a:t>
            </a:r>
          </a:p>
          <a:p>
            <a:endParaRPr lang="it-IT" dirty="0" smtClean="0"/>
          </a:p>
          <a:p>
            <a:r>
              <a:rPr lang="it-IT" dirty="0" smtClean="0"/>
              <a:t>2-3 ripetizioni per esercizio per un totale di 4-6 esercizi. Recupero tra le ripetizioni 20”-30” secondi. Recupero tra gli esercizi 2 minuti</a:t>
            </a:r>
          </a:p>
          <a:p>
            <a:endParaRPr lang="it-IT" dirty="0" smtClean="0"/>
          </a:p>
          <a:p>
            <a:endParaRPr lang="it-IT" dirty="0" smtClean="0"/>
          </a:p>
          <a:p>
            <a:r>
              <a:rPr lang="it-IT" dirty="0" smtClean="0"/>
              <a:t> </a:t>
            </a:r>
            <a:endParaRPr lang="it-IT" dirty="0"/>
          </a:p>
        </p:txBody>
      </p:sp>
      <p:sp>
        <p:nvSpPr>
          <p:cNvPr id="3" name="Segnaposto numero diapositiva 2"/>
          <p:cNvSpPr>
            <a:spLocks noGrp="1"/>
          </p:cNvSpPr>
          <p:nvPr>
            <p:ph type="sldNum" sz="quarter" idx="12"/>
          </p:nvPr>
        </p:nvSpPr>
        <p:spPr/>
        <p:txBody>
          <a:bodyPr/>
          <a:lstStyle/>
          <a:p>
            <a:fld id="{5337F0C6-7C22-4DB1-B49B-A6977B35F57A}" type="slidenum">
              <a:rPr lang="it-IT" smtClean="0"/>
              <a:pPr/>
              <a:t>7</a:t>
            </a:fld>
            <a:endParaRPr lang="it-IT" dirty="0"/>
          </a:p>
        </p:txBody>
      </p:sp>
      <p:sp>
        <p:nvSpPr>
          <p:cNvPr id="4" name="Titolo 3"/>
          <p:cNvSpPr>
            <a:spLocks noGrp="1"/>
          </p:cNvSpPr>
          <p:nvPr>
            <p:ph type="title"/>
          </p:nvPr>
        </p:nvSpPr>
        <p:spPr/>
        <p:txBody>
          <a:bodyPr/>
          <a:lstStyle/>
          <a:p>
            <a:r>
              <a:rPr lang="it-IT" dirty="0" smtClean="0"/>
              <a:t>Alcuni esempi</a:t>
            </a:r>
            <a:endParaRPr lang="it-IT" dirty="0"/>
          </a:p>
        </p:txBody>
      </p:sp>
      <p:sp>
        <p:nvSpPr>
          <p:cNvPr id="5" name="Segnaposto testo 4"/>
          <p:cNvSpPr>
            <a:spLocks noGrp="1"/>
          </p:cNvSpPr>
          <p:nvPr>
            <p:ph type="body" idx="1"/>
          </p:nvPr>
        </p:nvSpPr>
        <p:spPr/>
        <p:txBody>
          <a:bodyPr/>
          <a:lstStyle/>
          <a:p>
            <a:endParaRPr lang="it-IT"/>
          </a:p>
        </p:txBody>
      </p:sp>
      <p:cxnSp>
        <p:nvCxnSpPr>
          <p:cNvPr id="8" name="Connettore 2 7"/>
          <p:cNvCxnSpPr/>
          <p:nvPr/>
        </p:nvCxnSpPr>
        <p:spPr>
          <a:xfrm flipV="1">
            <a:off x="1941095" y="5903495"/>
            <a:ext cx="16042" cy="625642"/>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0" name="Connettore 2 9"/>
          <p:cNvCxnSpPr/>
          <p:nvPr/>
        </p:nvCxnSpPr>
        <p:spPr>
          <a:xfrm flipV="1">
            <a:off x="2911641" y="5927558"/>
            <a:ext cx="16042" cy="625642"/>
          </a:xfrm>
          <a:prstGeom prst="straightConnector1">
            <a:avLst/>
          </a:prstGeom>
          <a:ln w="28575">
            <a:prstDash val="sysDot"/>
            <a:tailEnd type="arrow"/>
          </a:ln>
        </p:spPr>
        <p:style>
          <a:lnRef idx="1">
            <a:schemeClr val="dk1"/>
          </a:lnRef>
          <a:fillRef idx="0">
            <a:schemeClr val="dk1"/>
          </a:fillRef>
          <a:effectRef idx="0">
            <a:schemeClr val="dk1"/>
          </a:effectRef>
          <a:fontRef idx="minor">
            <a:schemeClr val="tx1"/>
          </a:fontRef>
        </p:style>
      </p:cxnSp>
      <p:cxnSp>
        <p:nvCxnSpPr>
          <p:cNvPr id="11" name="Connettore 2 10"/>
          <p:cNvCxnSpPr/>
          <p:nvPr/>
        </p:nvCxnSpPr>
        <p:spPr>
          <a:xfrm flipV="1">
            <a:off x="3850105" y="5871411"/>
            <a:ext cx="0" cy="625642"/>
          </a:xfrm>
          <a:prstGeom prst="straightConnector1">
            <a:avLst/>
          </a:prstGeom>
          <a:ln w="28575">
            <a:prstDash val="lgDash"/>
            <a:headEnd type="oval" w="med" len="med"/>
            <a:tailEnd type="oval" w="med" len="med"/>
          </a:ln>
        </p:spPr>
        <p:style>
          <a:lnRef idx="1">
            <a:schemeClr val="dk1"/>
          </a:lnRef>
          <a:fillRef idx="0">
            <a:schemeClr val="dk1"/>
          </a:fillRef>
          <a:effectRef idx="0">
            <a:schemeClr val="dk1"/>
          </a:effectRef>
          <a:fontRef idx="minor">
            <a:schemeClr val="tx1"/>
          </a:fontRef>
        </p:style>
      </p:cxnSp>
      <p:cxnSp>
        <p:nvCxnSpPr>
          <p:cNvPr id="13" name="Connettore 2 12"/>
          <p:cNvCxnSpPr/>
          <p:nvPr/>
        </p:nvCxnSpPr>
        <p:spPr>
          <a:xfrm flipV="1">
            <a:off x="4740441" y="5903494"/>
            <a:ext cx="8020" cy="633663"/>
          </a:xfrm>
          <a:prstGeom prst="straightConnector1">
            <a:avLst/>
          </a:prstGeom>
          <a:ln w="28575">
            <a:prstDash val="sysDot"/>
            <a:headEnd type="diamond" w="med" len="med"/>
            <a:tailEnd type="diamond" w="med" len="med"/>
          </a:ln>
        </p:spPr>
        <p:style>
          <a:lnRef idx="1">
            <a:schemeClr val="dk1"/>
          </a:lnRef>
          <a:fillRef idx="0">
            <a:schemeClr val="dk1"/>
          </a:fillRef>
          <a:effectRef idx="0">
            <a:schemeClr val="dk1"/>
          </a:effectRef>
          <a:fontRef idx="minor">
            <a:schemeClr val="tx1"/>
          </a:fontRef>
        </p:style>
      </p:cxnSp>
      <p:sp>
        <p:nvSpPr>
          <p:cNvPr id="18" name="CasellaDiTesto 17"/>
          <p:cNvSpPr txBox="1"/>
          <p:nvPr/>
        </p:nvSpPr>
        <p:spPr>
          <a:xfrm>
            <a:off x="1475874" y="6581001"/>
            <a:ext cx="965714" cy="276999"/>
          </a:xfrm>
          <a:prstGeom prst="rect">
            <a:avLst/>
          </a:prstGeom>
          <a:noFill/>
        </p:spPr>
        <p:txBody>
          <a:bodyPr wrap="none" rtlCol="0">
            <a:spAutoFit/>
          </a:bodyPr>
          <a:lstStyle/>
          <a:p>
            <a:r>
              <a:rPr lang="it-IT" sz="1200" dirty="0" smtClean="0"/>
              <a:t>Sprint avanti</a:t>
            </a:r>
            <a:endParaRPr lang="it-IT" sz="1200" dirty="0"/>
          </a:p>
        </p:txBody>
      </p:sp>
      <p:sp>
        <p:nvSpPr>
          <p:cNvPr id="19" name="CasellaDiTesto 18"/>
          <p:cNvSpPr txBox="1"/>
          <p:nvPr/>
        </p:nvSpPr>
        <p:spPr>
          <a:xfrm>
            <a:off x="2366211" y="6581001"/>
            <a:ext cx="1079206" cy="276999"/>
          </a:xfrm>
          <a:prstGeom prst="rect">
            <a:avLst/>
          </a:prstGeom>
          <a:noFill/>
        </p:spPr>
        <p:txBody>
          <a:bodyPr wrap="none" rtlCol="0">
            <a:spAutoFit/>
          </a:bodyPr>
          <a:lstStyle/>
          <a:p>
            <a:r>
              <a:rPr lang="it-IT" sz="1200" dirty="0" smtClean="0"/>
              <a:t>Sprint indietro</a:t>
            </a:r>
            <a:endParaRPr lang="it-IT" sz="1200" dirty="0"/>
          </a:p>
        </p:txBody>
      </p:sp>
      <p:sp>
        <p:nvSpPr>
          <p:cNvPr id="20" name="CasellaDiTesto 19"/>
          <p:cNvSpPr txBox="1"/>
          <p:nvPr/>
        </p:nvSpPr>
        <p:spPr>
          <a:xfrm>
            <a:off x="3529263" y="6581001"/>
            <a:ext cx="619080" cy="276999"/>
          </a:xfrm>
          <a:prstGeom prst="rect">
            <a:avLst/>
          </a:prstGeom>
          <a:noFill/>
        </p:spPr>
        <p:txBody>
          <a:bodyPr wrap="none" rtlCol="0">
            <a:spAutoFit/>
          </a:bodyPr>
          <a:lstStyle/>
          <a:p>
            <a:r>
              <a:rPr lang="it-IT" sz="1200" dirty="0" smtClean="0"/>
              <a:t>Chassé</a:t>
            </a:r>
            <a:endParaRPr lang="it-IT" sz="1200" dirty="0"/>
          </a:p>
        </p:txBody>
      </p:sp>
      <p:sp>
        <p:nvSpPr>
          <p:cNvPr id="21" name="CasellaDiTesto 20"/>
          <p:cNvSpPr txBox="1"/>
          <p:nvPr/>
        </p:nvSpPr>
        <p:spPr>
          <a:xfrm>
            <a:off x="4195011" y="6581001"/>
            <a:ext cx="1192249" cy="276999"/>
          </a:xfrm>
          <a:prstGeom prst="rect">
            <a:avLst/>
          </a:prstGeom>
          <a:noFill/>
        </p:spPr>
        <p:txBody>
          <a:bodyPr wrap="none" rtlCol="0">
            <a:spAutoFit/>
          </a:bodyPr>
          <a:lstStyle/>
          <a:p>
            <a:r>
              <a:rPr lang="it-IT" sz="1200" dirty="0" smtClean="0"/>
              <a:t>Passo incrociato</a:t>
            </a:r>
            <a:endParaRPr lang="it-IT" sz="1200" dirty="0"/>
          </a:p>
        </p:txBody>
      </p:sp>
      <p:grpSp>
        <p:nvGrpSpPr>
          <p:cNvPr id="37" name="Gruppo 36"/>
          <p:cNvGrpSpPr/>
          <p:nvPr/>
        </p:nvGrpSpPr>
        <p:grpSpPr>
          <a:xfrm>
            <a:off x="2799389" y="2286041"/>
            <a:ext cx="1960659" cy="2963292"/>
            <a:chOff x="2975852" y="2302083"/>
            <a:chExt cx="2382212" cy="2791005"/>
          </a:xfrm>
        </p:grpSpPr>
        <p:pic>
          <p:nvPicPr>
            <p:cNvPr id="3074" name="Picture 2" descr="C:\Users\Lorenzo\Documents\Badminton\PIATTAFORMA ONLINE\campo.png"/>
            <p:cNvPicPr>
              <a:picLocks noChangeAspect="1" noChangeArrowheads="1"/>
            </p:cNvPicPr>
            <p:nvPr/>
          </p:nvPicPr>
          <p:blipFill>
            <a:blip r:embed="rId2" cstate="print"/>
            <a:srcRect t="27632" r="48357" b="28289"/>
            <a:stretch>
              <a:fillRect/>
            </a:stretch>
          </p:blipFill>
          <p:spPr bwMode="auto">
            <a:xfrm rot="16200000">
              <a:off x="2771455" y="2506480"/>
              <a:ext cx="2791005" cy="2382212"/>
            </a:xfrm>
            <a:prstGeom prst="rect">
              <a:avLst/>
            </a:prstGeom>
            <a:noFill/>
          </p:spPr>
        </p:pic>
        <p:cxnSp>
          <p:nvCxnSpPr>
            <p:cNvPr id="22" name="Connettore 2 21"/>
            <p:cNvCxnSpPr/>
            <p:nvPr/>
          </p:nvCxnSpPr>
          <p:spPr>
            <a:xfrm flipV="1">
              <a:off x="3104148" y="3689684"/>
              <a:ext cx="1066799" cy="8022"/>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8" name="Connettore 2 27"/>
            <p:cNvCxnSpPr/>
            <p:nvPr/>
          </p:nvCxnSpPr>
          <p:spPr>
            <a:xfrm flipH="1">
              <a:off x="3048000" y="3882189"/>
              <a:ext cx="1155032" cy="1"/>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1" name="Connettore 2 30"/>
            <p:cNvCxnSpPr/>
            <p:nvPr/>
          </p:nvCxnSpPr>
          <p:spPr>
            <a:xfrm>
              <a:off x="3072064" y="4050633"/>
              <a:ext cx="2253915" cy="802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pSp>
        <p:nvGrpSpPr>
          <p:cNvPr id="38" name="Gruppo 37"/>
          <p:cNvGrpSpPr/>
          <p:nvPr/>
        </p:nvGrpSpPr>
        <p:grpSpPr>
          <a:xfrm>
            <a:off x="4872386" y="2294062"/>
            <a:ext cx="1960659" cy="2963292"/>
            <a:chOff x="2975852" y="2302083"/>
            <a:chExt cx="2382212" cy="2791005"/>
          </a:xfrm>
        </p:grpSpPr>
        <p:pic>
          <p:nvPicPr>
            <p:cNvPr id="39" name="Picture 2" descr="C:\Users\Lorenzo\Documents\Badminton\PIATTAFORMA ONLINE\campo.png"/>
            <p:cNvPicPr>
              <a:picLocks noChangeAspect="1" noChangeArrowheads="1"/>
            </p:cNvPicPr>
            <p:nvPr/>
          </p:nvPicPr>
          <p:blipFill>
            <a:blip r:embed="rId2" cstate="print"/>
            <a:srcRect t="27632" r="48357" b="28289"/>
            <a:stretch>
              <a:fillRect/>
            </a:stretch>
          </p:blipFill>
          <p:spPr bwMode="auto">
            <a:xfrm rot="16200000">
              <a:off x="2771455" y="2506480"/>
              <a:ext cx="2791005" cy="2382212"/>
            </a:xfrm>
            <a:prstGeom prst="rect">
              <a:avLst/>
            </a:prstGeom>
            <a:noFill/>
          </p:spPr>
        </p:pic>
        <p:cxnSp>
          <p:nvCxnSpPr>
            <p:cNvPr id="40" name="Connettore 2 39"/>
            <p:cNvCxnSpPr/>
            <p:nvPr/>
          </p:nvCxnSpPr>
          <p:spPr>
            <a:xfrm flipV="1">
              <a:off x="3104148" y="3689684"/>
              <a:ext cx="1066799" cy="8022"/>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1" name="Connettore 2 40"/>
            <p:cNvCxnSpPr/>
            <p:nvPr/>
          </p:nvCxnSpPr>
          <p:spPr>
            <a:xfrm flipH="1">
              <a:off x="3048000" y="3882189"/>
              <a:ext cx="1155032" cy="1"/>
            </a:xfrm>
            <a:prstGeom prst="straightConnector1">
              <a:avLst/>
            </a:prstGeom>
            <a:ln w="28575">
              <a:prstDash val="sysDot"/>
              <a:tailEnd type="arrow"/>
            </a:ln>
          </p:spPr>
          <p:style>
            <a:lnRef idx="1">
              <a:schemeClr val="dk1"/>
            </a:lnRef>
            <a:fillRef idx="0">
              <a:schemeClr val="dk1"/>
            </a:fillRef>
            <a:effectRef idx="0">
              <a:schemeClr val="dk1"/>
            </a:effectRef>
            <a:fontRef idx="minor">
              <a:schemeClr val="tx1"/>
            </a:fontRef>
          </p:style>
        </p:cxnSp>
        <p:cxnSp>
          <p:nvCxnSpPr>
            <p:cNvPr id="42" name="Connettore 2 41"/>
            <p:cNvCxnSpPr/>
            <p:nvPr/>
          </p:nvCxnSpPr>
          <p:spPr>
            <a:xfrm>
              <a:off x="3072064" y="4050633"/>
              <a:ext cx="2253915" cy="802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pSp>
        <p:nvGrpSpPr>
          <p:cNvPr id="43" name="Gruppo 42"/>
          <p:cNvGrpSpPr/>
          <p:nvPr/>
        </p:nvGrpSpPr>
        <p:grpSpPr>
          <a:xfrm>
            <a:off x="6895474" y="2302975"/>
            <a:ext cx="1960659" cy="2963292"/>
            <a:chOff x="2975852" y="2302083"/>
            <a:chExt cx="2382212" cy="2791005"/>
          </a:xfrm>
        </p:grpSpPr>
        <p:pic>
          <p:nvPicPr>
            <p:cNvPr id="44" name="Picture 2" descr="C:\Users\Lorenzo\Documents\Badminton\PIATTAFORMA ONLINE\campo.png"/>
            <p:cNvPicPr>
              <a:picLocks noChangeAspect="1" noChangeArrowheads="1"/>
            </p:cNvPicPr>
            <p:nvPr/>
          </p:nvPicPr>
          <p:blipFill>
            <a:blip r:embed="rId2" cstate="print"/>
            <a:srcRect t="27632" r="48357" b="28289"/>
            <a:stretch>
              <a:fillRect/>
            </a:stretch>
          </p:blipFill>
          <p:spPr bwMode="auto">
            <a:xfrm rot="16200000">
              <a:off x="2771455" y="2506480"/>
              <a:ext cx="2791005" cy="2382212"/>
            </a:xfrm>
            <a:prstGeom prst="rect">
              <a:avLst/>
            </a:prstGeom>
            <a:noFill/>
          </p:spPr>
        </p:pic>
        <p:cxnSp>
          <p:nvCxnSpPr>
            <p:cNvPr id="45" name="Connettore 2 44"/>
            <p:cNvCxnSpPr/>
            <p:nvPr/>
          </p:nvCxnSpPr>
          <p:spPr>
            <a:xfrm flipV="1">
              <a:off x="3104148" y="3689684"/>
              <a:ext cx="1066799" cy="8022"/>
            </a:xfrm>
            <a:prstGeom prst="straightConnector1">
              <a:avLst/>
            </a:prstGeom>
            <a:ln w="28575">
              <a:prstDash val="sysDot"/>
              <a:tailEnd type="arrow"/>
            </a:ln>
          </p:spPr>
          <p:style>
            <a:lnRef idx="1">
              <a:schemeClr val="dk1"/>
            </a:lnRef>
            <a:fillRef idx="0">
              <a:schemeClr val="dk1"/>
            </a:fillRef>
            <a:effectRef idx="0">
              <a:schemeClr val="dk1"/>
            </a:effectRef>
            <a:fontRef idx="minor">
              <a:schemeClr val="tx1"/>
            </a:fontRef>
          </p:style>
        </p:cxnSp>
        <p:cxnSp>
          <p:nvCxnSpPr>
            <p:cNvPr id="46" name="Connettore 2 45"/>
            <p:cNvCxnSpPr/>
            <p:nvPr/>
          </p:nvCxnSpPr>
          <p:spPr>
            <a:xfrm flipH="1">
              <a:off x="3048000" y="3882189"/>
              <a:ext cx="1155032" cy="1"/>
            </a:xfrm>
            <a:prstGeom prst="straightConnector1">
              <a:avLst/>
            </a:prstGeom>
            <a:ln w="28575">
              <a:prstDash val="lgDash"/>
              <a:headEnd type="oval" w="med" len="med"/>
              <a:tailEnd type="oval" w="med" len="med"/>
            </a:ln>
          </p:spPr>
          <p:style>
            <a:lnRef idx="1">
              <a:schemeClr val="dk1"/>
            </a:lnRef>
            <a:fillRef idx="0">
              <a:schemeClr val="dk1"/>
            </a:fillRef>
            <a:effectRef idx="0">
              <a:schemeClr val="dk1"/>
            </a:effectRef>
            <a:fontRef idx="minor">
              <a:schemeClr val="tx1"/>
            </a:fontRef>
          </p:style>
        </p:cxnSp>
        <p:cxnSp>
          <p:nvCxnSpPr>
            <p:cNvPr id="47" name="Connettore 2 46"/>
            <p:cNvCxnSpPr/>
            <p:nvPr/>
          </p:nvCxnSpPr>
          <p:spPr>
            <a:xfrm>
              <a:off x="3072064" y="4050633"/>
              <a:ext cx="2253915" cy="802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pSp>
        <p:nvGrpSpPr>
          <p:cNvPr id="48" name="Gruppo 47"/>
          <p:cNvGrpSpPr/>
          <p:nvPr/>
        </p:nvGrpSpPr>
        <p:grpSpPr>
          <a:xfrm>
            <a:off x="9062941" y="2353775"/>
            <a:ext cx="1960659" cy="2963292"/>
            <a:chOff x="2975852" y="2302083"/>
            <a:chExt cx="2382212" cy="2791005"/>
          </a:xfrm>
        </p:grpSpPr>
        <p:pic>
          <p:nvPicPr>
            <p:cNvPr id="49" name="Picture 2" descr="C:\Users\Lorenzo\Documents\Badminton\PIATTAFORMA ONLINE\campo.png"/>
            <p:cNvPicPr>
              <a:picLocks noChangeAspect="1" noChangeArrowheads="1"/>
            </p:cNvPicPr>
            <p:nvPr/>
          </p:nvPicPr>
          <p:blipFill>
            <a:blip r:embed="rId2" cstate="print"/>
            <a:srcRect t="27632" r="48357" b="28289"/>
            <a:stretch>
              <a:fillRect/>
            </a:stretch>
          </p:blipFill>
          <p:spPr bwMode="auto">
            <a:xfrm rot="16200000">
              <a:off x="2771455" y="2506480"/>
              <a:ext cx="2791005" cy="2382212"/>
            </a:xfrm>
            <a:prstGeom prst="rect">
              <a:avLst/>
            </a:prstGeom>
            <a:noFill/>
          </p:spPr>
        </p:pic>
        <p:cxnSp>
          <p:nvCxnSpPr>
            <p:cNvPr id="50" name="Connettore 2 49"/>
            <p:cNvCxnSpPr/>
            <p:nvPr/>
          </p:nvCxnSpPr>
          <p:spPr>
            <a:xfrm flipV="1">
              <a:off x="3104148" y="3689684"/>
              <a:ext cx="1066799" cy="8022"/>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1" name="Connettore 2 50"/>
            <p:cNvCxnSpPr/>
            <p:nvPr/>
          </p:nvCxnSpPr>
          <p:spPr>
            <a:xfrm flipH="1">
              <a:off x="3130295" y="3882189"/>
              <a:ext cx="1155032" cy="1"/>
            </a:xfrm>
            <a:prstGeom prst="straightConnector1">
              <a:avLst/>
            </a:prstGeom>
            <a:ln w="28575">
              <a:prstDash val="sysDot"/>
              <a:headEnd type="diamond" w="med" len="med"/>
              <a:tailEnd type="diamond" w="med" len="med"/>
            </a:ln>
          </p:spPr>
          <p:style>
            <a:lnRef idx="1">
              <a:schemeClr val="dk1"/>
            </a:lnRef>
            <a:fillRef idx="0">
              <a:schemeClr val="dk1"/>
            </a:fillRef>
            <a:effectRef idx="0">
              <a:schemeClr val="dk1"/>
            </a:effectRef>
            <a:fontRef idx="minor">
              <a:schemeClr val="tx1"/>
            </a:fontRef>
          </p:style>
        </p:cxnSp>
        <p:cxnSp>
          <p:nvCxnSpPr>
            <p:cNvPr id="52" name="Connettore 2 51"/>
            <p:cNvCxnSpPr/>
            <p:nvPr/>
          </p:nvCxnSpPr>
          <p:spPr>
            <a:xfrm>
              <a:off x="3072064" y="4050633"/>
              <a:ext cx="2253915" cy="8020"/>
            </a:xfrm>
            <a:prstGeom prst="straightConnector1">
              <a:avLst/>
            </a:prstGeom>
            <a:ln w="28575">
              <a:prstDash val="sysDot"/>
              <a:tailEnd type="arrow"/>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r>
              <a:rPr lang="it-IT" dirty="0" smtClean="0"/>
              <a:t>Circuiti combinati: 3-4 giri con rapporto lavoro recupero 1:3-4.</a:t>
            </a:r>
          </a:p>
          <a:p>
            <a:r>
              <a:rPr lang="it-IT" dirty="0" smtClean="0"/>
              <a:t>Anche in questo caso il limite principale è la fantasia dell’allenatore.</a:t>
            </a:r>
          </a:p>
          <a:p>
            <a:r>
              <a:rPr lang="it-IT" dirty="0" smtClean="0"/>
              <a:t>È possibile anche inserire movimenti specifici di “footwork”</a:t>
            </a:r>
          </a:p>
          <a:p>
            <a:endParaRPr lang="it-IT" dirty="0" smtClean="0"/>
          </a:p>
        </p:txBody>
      </p:sp>
      <p:sp>
        <p:nvSpPr>
          <p:cNvPr id="3" name="Segnaposto numero diapositiva 2"/>
          <p:cNvSpPr>
            <a:spLocks noGrp="1"/>
          </p:cNvSpPr>
          <p:nvPr>
            <p:ph type="sldNum" sz="quarter" idx="12"/>
          </p:nvPr>
        </p:nvSpPr>
        <p:spPr/>
        <p:txBody>
          <a:bodyPr/>
          <a:lstStyle/>
          <a:p>
            <a:fld id="{5337F0C6-7C22-4DB1-B49B-A6977B35F57A}" type="slidenum">
              <a:rPr lang="it-IT" smtClean="0"/>
              <a:pPr/>
              <a:t>8</a:t>
            </a:fld>
            <a:endParaRPr lang="it-IT" dirty="0"/>
          </a:p>
        </p:txBody>
      </p:sp>
      <p:sp>
        <p:nvSpPr>
          <p:cNvPr id="4" name="Titolo 3"/>
          <p:cNvSpPr>
            <a:spLocks noGrp="1"/>
          </p:cNvSpPr>
          <p:nvPr>
            <p:ph type="title"/>
          </p:nvPr>
        </p:nvSpPr>
        <p:spPr/>
        <p:txBody>
          <a:bodyPr/>
          <a:lstStyle/>
          <a:p>
            <a:r>
              <a:rPr lang="it-IT" dirty="0" smtClean="0"/>
              <a:t>Alcuni esempi</a:t>
            </a:r>
            <a:endParaRPr lang="it-IT" dirty="0"/>
          </a:p>
        </p:txBody>
      </p:sp>
      <p:sp>
        <p:nvSpPr>
          <p:cNvPr id="5" name="Segnaposto testo 4"/>
          <p:cNvSpPr>
            <a:spLocks noGrp="1"/>
          </p:cNvSpPr>
          <p:nvPr>
            <p:ph type="body" idx="1"/>
          </p:nvPr>
        </p:nvSpPr>
        <p:spPr/>
        <p:txBody>
          <a:bodyPr/>
          <a:lstStyle/>
          <a:p>
            <a:endParaRPr lang="it-IT"/>
          </a:p>
        </p:txBody>
      </p:sp>
      <p:sp>
        <p:nvSpPr>
          <p:cNvPr id="4098" name="AutoShape 2" descr="Agility Ladder - 8m - IRGL05538 | Findel Internationa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4100" name="AutoShape 4" descr="Agility Ladder - 8m - IRGL05538 | Findel Internationa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4106" name="AutoShape 10" descr="ᐈ Sprint run silhouette stock icon, Royalty Free sprint start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4108" name="AutoShape 12" descr="ᐈ Sprint run silhouette stock icon, Royalty Free sprint start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grpSp>
        <p:nvGrpSpPr>
          <p:cNvPr id="16" name="Gruppo 15"/>
          <p:cNvGrpSpPr/>
          <p:nvPr/>
        </p:nvGrpSpPr>
        <p:grpSpPr>
          <a:xfrm>
            <a:off x="3294743" y="1864483"/>
            <a:ext cx="6651362" cy="4781246"/>
            <a:chOff x="3294743" y="1864483"/>
            <a:chExt cx="6651362" cy="4781246"/>
          </a:xfrm>
        </p:grpSpPr>
        <p:graphicFrame>
          <p:nvGraphicFramePr>
            <p:cNvPr id="6" name="Diagramma 5"/>
            <p:cNvGraphicFramePr/>
            <p:nvPr/>
          </p:nvGraphicFramePr>
          <p:xfrm>
            <a:off x="3732463" y="2005263"/>
            <a:ext cx="6213642" cy="4100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102" name="Picture 6" descr="Agility Ladder - 8m - IRGL05538 | Findel International"/>
            <p:cNvPicPr>
              <a:picLocks noChangeAspect="1" noChangeArrowheads="1"/>
            </p:cNvPicPr>
            <p:nvPr/>
          </p:nvPicPr>
          <p:blipFill>
            <a:blip r:embed="rId7" cstate="print"/>
            <a:srcRect/>
            <a:stretch>
              <a:fillRect/>
            </a:stretch>
          </p:blipFill>
          <p:spPr bwMode="auto">
            <a:xfrm>
              <a:off x="8296275" y="1864483"/>
              <a:ext cx="797074" cy="797074"/>
            </a:xfrm>
            <a:prstGeom prst="rect">
              <a:avLst/>
            </a:prstGeom>
            <a:noFill/>
          </p:spPr>
        </p:pic>
        <p:pic>
          <p:nvPicPr>
            <p:cNvPr id="4104" name="Picture 8" descr="MATERIALE PSICOMOTRICITA' Ginnastica, Pilates - Corda per saltare ESSENTIAL bambino DOMYOS - Ginnastica bambini"/>
            <p:cNvPicPr>
              <a:picLocks noChangeAspect="1" noChangeArrowheads="1"/>
            </p:cNvPicPr>
            <p:nvPr/>
          </p:nvPicPr>
          <p:blipFill>
            <a:blip r:embed="rId8" cstate="print"/>
            <a:srcRect/>
            <a:stretch>
              <a:fillRect/>
            </a:stretch>
          </p:blipFill>
          <p:spPr bwMode="auto">
            <a:xfrm>
              <a:off x="4523013" y="1959428"/>
              <a:ext cx="819603" cy="819603"/>
            </a:xfrm>
            <a:prstGeom prst="rect">
              <a:avLst/>
            </a:prstGeom>
            <a:noFill/>
          </p:spPr>
        </p:pic>
        <p:pic>
          <p:nvPicPr>
            <p:cNvPr id="4110" name="Picture 14" descr="Silhouette Cameo 4 Siser Easyweed HTV Bundle – HeatPressNation"/>
            <p:cNvPicPr>
              <a:picLocks noChangeAspect="1" noChangeArrowheads="1"/>
            </p:cNvPicPr>
            <p:nvPr/>
          </p:nvPicPr>
          <p:blipFill>
            <a:blip r:embed="rId9" cstate="print">
              <a:biLevel thresh="50000"/>
            </a:blip>
            <a:srcRect/>
            <a:stretch>
              <a:fillRect/>
            </a:stretch>
          </p:blipFill>
          <p:spPr bwMode="auto">
            <a:xfrm>
              <a:off x="3294743" y="3706587"/>
              <a:ext cx="1289956" cy="1289956"/>
            </a:xfrm>
            <a:prstGeom prst="rect">
              <a:avLst/>
            </a:prstGeom>
            <a:noFill/>
          </p:spPr>
        </p:pic>
        <p:pic>
          <p:nvPicPr>
            <p:cNvPr id="4112" name="Picture 16" descr="6&quot; FORZA Speed Training Hurdles [6 Pack] | Net World Sports"/>
            <p:cNvPicPr>
              <a:picLocks noChangeAspect="1" noChangeArrowheads="1"/>
            </p:cNvPicPr>
            <p:nvPr/>
          </p:nvPicPr>
          <p:blipFill>
            <a:blip r:embed="rId10" cstate="print"/>
            <a:srcRect/>
            <a:stretch>
              <a:fillRect/>
            </a:stretch>
          </p:blipFill>
          <p:spPr bwMode="auto">
            <a:xfrm>
              <a:off x="5388429" y="5679169"/>
              <a:ext cx="966560" cy="966560"/>
            </a:xfrm>
            <a:prstGeom prst="rect">
              <a:avLst/>
            </a:prstGeom>
            <a:noFill/>
          </p:spPr>
        </p:pic>
        <p:sp>
          <p:nvSpPr>
            <p:cNvPr id="15" name="Rettangolo 14"/>
            <p:cNvSpPr/>
            <p:nvPr/>
          </p:nvSpPr>
          <p:spPr>
            <a:xfrm>
              <a:off x="4392386" y="2988129"/>
              <a:ext cx="1469571" cy="9960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3"/>
          </p:nvPr>
        </p:nvSpPr>
        <p:spPr/>
        <p:txBody>
          <a:bodyPr/>
          <a:lstStyle/>
          <a:p>
            <a:r>
              <a:rPr lang="it-IT" dirty="0" smtClean="0"/>
              <a:t>Multishuttle: il feeder lancia i volani con la mano o con la racchetta all’interno di un’area limitata. Il giocatore deve eseguire il cambio di direzione utilizzando movimenti specifici il più rapidamente possibile per andare a colpire il volano con la racchetta. Dopo ogni colpo il giocatore torna in posizione. Il feeder deve lanciare il volano successivo non appena il giocatore ritorna in posizione in equilibrio. All’interno della ripetizione il feeder lancerà uno o due volani in un’area diversa per costringere il giocatore a modificare il movimento e rispondere al nuovo stimolo. Si possono variare: velocità e traiettorie di lancio del volano, modificare le aree di lancio e l’area in cui avverrà la variazione. Attenzione che questi esercizi con forte componente tecnica devono essere eseguiti con la massima qualità del movimento. Altrimenti si rischia di apprendere pattern di movimento non ottimali. </a:t>
            </a:r>
          </a:p>
          <a:p>
            <a:r>
              <a:rPr lang="it-IT" dirty="0" smtClean="0"/>
              <a:t>È possibile eseguire l’esercizio anche senza racchetta e volano. In questo caso il feeder può indicare con la mano o la racchetta la direzione da seguire.</a:t>
            </a:r>
          </a:p>
          <a:p>
            <a:r>
              <a:rPr lang="it-IT" dirty="0" smtClean="0"/>
              <a:t>- 2-4 serie da 5-10 ripetizioni x 5-10” di lavoro o 6-8 volani. Recupero tra le ripetizioni 20-40” recupero tra le serie 2-4’. Se il giocatore non riesce a mantenere la qualità del movimento e la massima velocità vuol dire che il livello di fatica è troppo alto e conviene fermarsi o aumentare il tempo di recupero.  </a:t>
            </a:r>
            <a:endParaRPr lang="it-IT" dirty="0"/>
          </a:p>
        </p:txBody>
      </p:sp>
      <p:sp>
        <p:nvSpPr>
          <p:cNvPr id="3" name="Segnaposto numero diapositiva 2"/>
          <p:cNvSpPr>
            <a:spLocks noGrp="1"/>
          </p:cNvSpPr>
          <p:nvPr>
            <p:ph type="sldNum" sz="quarter" idx="12"/>
          </p:nvPr>
        </p:nvSpPr>
        <p:spPr/>
        <p:txBody>
          <a:bodyPr/>
          <a:lstStyle/>
          <a:p>
            <a:fld id="{5337F0C6-7C22-4DB1-B49B-A6977B35F57A}" type="slidenum">
              <a:rPr lang="it-IT" smtClean="0"/>
              <a:pPr/>
              <a:t>9</a:t>
            </a:fld>
            <a:endParaRPr lang="it-IT" dirty="0"/>
          </a:p>
        </p:txBody>
      </p:sp>
      <p:sp>
        <p:nvSpPr>
          <p:cNvPr id="4" name="Titolo 3"/>
          <p:cNvSpPr>
            <a:spLocks noGrp="1"/>
          </p:cNvSpPr>
          <p:nvPr>
            <p:ph type="title"/>
          </p:nvPr>
        </p:nvSpPr>
        <p:spPr/>
        <p:txBody>
          <a:bodyPr/>
          <a:lstStyle/>
          <a:p>
            <a:r>
              <a:rPr lang="it-IT" dirty="0" smtClean="0"/>
              <a:t>Alcuni esempi</a:t>
            </a:r>
            <a:endParaRPr lang="it-IT" dirty="0"/>
          </a:p>
        </p:txBody>
      </p:sp>
      <p:sp>
        <p:nvSpPr>
          <p:cNvPr id="5" name="Segnaposto testo 4"/>
          <p:cNvSpPr>
            <a:spLocks noGrp="1"/>
          </p:cNvSpPr>
          <p:nvPr>
            <p:ph type="body" idx="1"/>
          </p:nvPr>
        </p:nvSpPr>
        <p:spPr/>
        <p:txBody>
          <a:bodyPr/>
          <a:lstStyle/>
          <a:p>
            <a:endParaRPr lang="it-IT"/>
          </a:p>
        </p:txBody>
      </p:sp>
      <p:grpSp>
        <p:nvGrpSpPr>
          <p:cNvPr id="6" name="Gruppo 19"/>
          <p:cNvGrpSpPr/>
          <p:nvPr/>
        </p:nvGrpSpPr>
        <p:grpSpPr>
          <a:xfrm>
            <a:off x="4441373" y="3967843"/>
            <a:ext cx="4669970" cy="2890156"/>
            <a:chOff x="4865914" y="1328323"/>
            <a:chExt cx="7178159" cy="5333734"/>
          </a:xfrm>
        </p:grpSpPr>
        <p:pic>
          <p:nvPicPr>
            <p:cNvPr id="22530" name="Picture 2" descr="C:\Users\Lorenzo\Documents\Badminton\PIATTAFORMA ONLINE\campo.png"/>
            <p:cNvPicPr>
              <a:picLocks noChangeAspect="1" noChangeArrowheads="1"/>
            </p:cNvPicPr>
            <p:nvPr/>
          </p:nvPicPr>
          <p:blipFill>
            <a:blip r:embed="rId2" cstate="print"/>
            <a:srcRect l="4464" t="28232" r="47991" b="27906"/>
            <a:stretch>
              <a:fillRect/>
            </a:stretch>
          </p:blipFill>
          <p:spPr bwMode="auto">
            <a:xfrm rot="16200000">
              <a:off x="4695900" y="2442557"/>
              <a:ext cx="4389514" cy="4049486"/>
            </a:xfrm>
            <a:prstGeom prst="rect">
              <a:avLst/>
            </a:prstGeom>
            <a:noFill/>
          </p:spPr>
        </p:pic>
        <p:sp>
          <p:nvSpPr>
            <p:cNvPr id="7" name="Triangolo isoscele 6"/>
            <p:cNvSpPr/>
            <p:nvPr/>
          </p:nvSpPr>
          <p:spPr>
            <a:xfrm>
              <a:off x="6657905" y="1328323"/>
              <a:ext cx="342899" cy="42454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riangolo isoscele 7"/>
            <p:cNvSpPr/>
            <p:nvPr/>
          </p:nvSpPr>
          <p:spPr>
            <a:xfrm>
              <a:off x="9933215" y="2748643"/>
              <a:ext cx="342900" cy="42454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10384971" y="2759528"/>
              <a:ext cx="835293" cy="369332"/>
            </a:xfrm>
            <a:prstGeom prst="rect">
              <a:avLst/>
            </a:prstGeom>
            <a:noFill/>
          </p:spPr>
          <p:txBody>
            <a:bodyPr wrap="none" rtlCol="0">
              <a:spAutoFit/>
            </a:bodyPr>
            <a:lstStyle/>
            <a:p>
              <a:r>
                <a:rPr lang="it-IT" dirty="0" smtClean="0"/>
                <a:t>Feeder</a:t>
              </a:r>
              <a:endParaRPr lang="it-IT" dirty="0"/>
            </a:p>
          </p:txBody>
        </p:sp>
        <p:sp>
          <p:nvSpPr>
            <p:cNvPr id="10" name="Ovale 9"/>
            <p:cNvSpPr/>
            <p:nvPr/>
          </p:nvSpPr>
          <p:spPr>
            <a:xfrm>
              <a:off x="6450983" y="4522716"/>
              <a:ext cx="429444" cy="5699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Ovale 10"/>
            <p:cNvSpPr/>
            <p:nvPr/>
          </p:nvSpPr>
          <p:spPr>
            <a:xfrm>
              <a:off x="9900557" y="3467100"/>
              <a:ext cx="489857" cy="3592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p:cNvSpPr txBox="1"/>
            <p:nvPr/>
          </p:nvSpPr>
          <p:spPr>
            <a:xfrm>
              <a:off x="10537371" y="3450771"/>
              <a:ext cx="1098699" cy="369332"/>
            </a:xfrm>
            <a:prstGeom prst="rect">
              <a:avLst/>
            </a:prstGeom>
            <a:noFill/>
          </p:spPr>
          <p:txBody>
            <a:bodyPr wrap="none" rtlCol="0">
              <a:spAutoFit/>
            </a:bodyPr>
            <a:lstStyle/>
            <a:p>
              <a:r>
                <a:rPr lang="it-IT" dirty="0" smtClean="0"/>
                <a:t>Giocatore</a:t>
              </a:r>
              <a:endParaRPr lang="it-IT" dirty="0"/>
            </a:p>
          </p:txBody>
        </p:sp>
        <p:sp>
          <p:nvSpPr>
            <p:cNvPr id="13" name="Rettangolo 12"/>
            <p:cNvSpPr/>
            <p:nvPr/>
          </p:nvSpPr>
          <p:spPr>
            <a:xfrm>
              <a:off x="5258717" y="2684245"/>
              <a:ext cx="1158605" cy="814419"/>
            </a:xfrm>
            <a:prstGeom prst="rect">
              <a:avLst/>
            </a:prstGeom>
            <a:no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p:cNvSpPr/>
            <p:nvPr/>
          </p:nvSpPr>
          <p:spPr>
            <a:xfrm>
              <a:off x="9655627" y="4087587"/>
              <a:ext cx="810988" cy="468086"/>
            </a:xfrm>
            <a:prstGeom prst="rect">
              <a:avLst/>
            </a:prstGeom>
            <a:no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CasellaDiTesto 14"/>
            <p:cNvSpPr txBox="1"/>
            <p:nvPr/>
          </p:nvSpPr>
          <p:spPr>
            <a:xfrm>
              <a:off x="10444842" y="4125685"/>
              <a:ext cx="1459246" cy="369332"/>
            </a:xfrm>
            <a:prstGeom prst="rect">
              <a:avLst/>
            </a:prstGeom>
            <a:noFill/>
          </p:spPr>
          <p:txBody>
            <a:bodyPr wrap="none" rtlCol="0">
              <a:spAutoFit/>
            </a:bodyPr>
            <a:lstStyle/>
            <a:p>
              <a:r>
                <a:rPr lang="it-IT" dirty="0" smtClean="0"/>
                <a:t>Area di lancio</a:t>
              </a:r>
              <a:endParaRPr lang="it-IT" dirty="0"/>
            </a:p>
          </p:txBody>
        </p:sp>
        <p:sp>
          <p:nvSpPr>
            <p:cNvPr id="16" name="Rettangolo 15"/>
            <p:cNvSpPr/>
            <p:nvPr/>
          </p:nvSpPr>
          <p:spPr>
            <a:xfrm>
              <a:off x="9661070" y="4827816"/>
              <a:ext cx="810988" cy="468086"/>
            </a:xfrm>
            <a:prstGeom prst="rect">
              <a:avLst/>
            </a:prstGeom>
            <a:noFill/>
            <a:ln w="57150">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p:cNvSpPr txBox="1"/>
            <p:nvPr/>
          </p:nvSpPr>
          <p:spPr>
            <a:xfrm>
              <a:off x="10531928" y="4816928"/>
              <a:ext cx="1512145" cy="646331"/>
            </a:xfrm>
            <a:prstGeom prst="rect">
              <a:avLst/>
            </a:prstGeom>
            <a:noFill/>
          </p:spPr>
          <p:txBody>
            <a:bodyPr wrap="none" rtlCol="0">
              <a:spAutoFit/>
            </a:bodyPr>
            <a:lstStyle/>
            <a:p>
              <a:r>
                <a:rPr lang="it-IT" dirty="0" smtClean="0"/>
                <a:t>Area di lancio </a:t>
              </a:r>
            </a:p>
            <a:p>
              <a:r>
                <a:rPr lang="it-IT" dirty="0" smtClean="0"/>
                <a:t>(variazione)</a:t>
              </a:r>
              <a:endParaRPr lang="it-IT" dirty="0"/>
            </a:p>
          </p:txBody>
        </p:sp>
        <p:sp>
          <p:nvSpPr>
            <p:cNvPr id="19" name="Rettangolo 18"/>
            <p:cNvSpPr/>
            <p:nvPr/>
          </p:nvSpPr>
          <p:spPr>
            <a:xfrm>
              <a:off x="7408880" y="2666820"/>
              <a:ext cx="860870" cy="832757"/>
            </a:xfrm>
            <a:prstGeom prst="rect">
              <a:avLst/>
            </a:prstGeom>
            <a:noFill/>
            <a:ln w="57150">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1454</TotalTime>
  <Words>1500</Words>
  <Application>Microsoft Office PowerPoint</Application>
  <PresentationFormat>Personalizzato</PresentationFormat>
  <Paragraphs>88</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Diapositiva 1</vt:lpstr>
      <vt:lpstr>Rapidità e Agilità</vt:lpstr>
      <vt:lpstr>Come allenarla</vt:lpstr>
      <vt:lpstr>Presa di decisione e “timing”</vt:lpstr>
      <vt:lpstr>Alcuni esempi</vt:lpstr>
      <vt:lpstr>Alcuni esempi</vt:lpstr>
      <vt:lpstr>Alcuni esempi</vt:lpstr>
      <vt:lpstr>Alcuni esempi</vt:lpstr>
      <vt:lpstr>Alcuni esempi</vt:lpstr>
      <vt:lpstr>Alcuni esempi</vt:lpstr>
      <vt:lpstr>Un esempio di progressione di lavoro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Windows</dc:creator>
  <cp:lastModifiedBy>Lorenzo</cp:lastModifiedBy>
  <cp:revision>32</cp:revision>
  <dcterms:created xsi:type="dcterms:W3CDTF">2020-04-27T06:14:58Z</dcterms:created>
  <dcterms:modified xsi:type="dcterms:W3CDTF">2020-05-06T08:08:40Z</dcterms:modified>
</cp:coreProperties>
</file>