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2987A9"/>
    <a:srgbClr val="CC0000"/>
    <a:srgbClr val="DEC833"/>
    <a:srgbClr val="000000"/>
    <a:srgbClr val="613F95"/>
    <a:srgbClr val="F89232"/>
    <a:srgbClr val="D31F2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25" autoAdjust="0"/>
    <p:restoredTop sz="86364" autoAdjust="0"/>
  </p:normalViewPr>
  <p:slideViewPr>
    <p:cSldViewPr snapToGrid="0">
      <p:cViewPr varScale="1">
        <p:scale>
          <a:sx n="59" d="100"/>
          <a:sy n="59" d="100"/>
        </p:scale>
        <p:origin x="-1452" y="-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ABD27D-945F-4A9B-861F-26A7847B1993}" type="datetimeFigureOut">
              <a:rPr lang="it-IT" smtClean="0"/>
              <a:pPr/>
              <a:t>22/05/2020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826AC-A7D8-45CF-9656-9C892C13AC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253588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3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5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7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9256238" y="4629784"/>
            <a:ext cx="2300036" cy="833685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200" b="0" i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A cura di: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0" name="CuadroTexto 1">
            <a:extLst>
              <a:ext uri="{FF2B5EF4-FFF2-40B4-BE49-F238E27FC236}">
                <a16:creationId xmlns="" xmlns:a16="http://schemas.microsoft.com/office/drawing/2014/main" id="{3349DFF2-0121-874F-A2A8-2F9461C2DC29}"/>
              </a:ext>
            </a:extLst>
          </p:cNvPr>
          <p:cNvSpPr txBox="1"/>
          <p:nvPr userDrawn="1"/>
        </p:nvSpPr>
        <p:spPr>
          <a:xfrm>
            <a:off x="2511508" y="2311984"/>
            <a:ext cx="81153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to Semibold" panose="020F0502020204030203" pitchFamily="34" charset="0"/>
                <a:ea typeface="Lato Semibold" panose="020F0502020204030203" pitchFamily="34" charset="0"/>
                <a:cs typeface="Lato Semibold" panose="020F0502020204030203" pitchFamily="34" charset="0"/>
              </a:rPr>
              <a:t>(D)istanti di B@dminton</a:t>
            </a:r>
          </a:p>
        </p:txBody>
      </p:sp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3081425"/>
            <a:ext cx="12192000" cy="1489165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718" y="2048545"/>
            <a:ext cx="2065760" cy="2065760"/>
          </a:xfrm>
          <a:prstGeom prst="rect">
            <a:avLst/>
          </a:prstGeom>
        </p:spPr>
      </p:pic>
      <p:sp>
        <p:nvSpPr>
          <p:cNvPr id="14" name="Rettangolo arrotondato 13"/>
          <p:cNvSpPr/>
          <p:nvPr/>
        </p:nvSpPr>
        <p:spPr>
          <a:xfrm>
            <a:off x="4401545" y="3790672"/>
            <a:ext cx="3648770" cy="188894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4430582" y="3918858"/>
            <a:ext cx="3648770" cy="1684612"/>
          </a:xfrm>
        </p:spPr>
        <p:txBody>
          <a:bodyPr anchor="ctr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ARGOMENTO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707195" y="3152411"/>
            <a:ext cx="4801591" cy="409938"/>
          </a:xfrm>
        </p:spPr>
        <p:txBody>
          <a:bodyPr>
            <a:normAutofit/>
          </a:bodyPr>
          <a:lstStyle>
            <a:lvl1pPr>
              <a:defRPr sz="2000" b="1" baseline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it-IT" dirty="0" smtClean="0"/>
              <a:t>SOTTO CATEGORIA</a:t>
            </a:r>
            <a:endParaRPr lang="it-IT" dirty="0"/>
          </a:p>
        </p:txBody>
      </p:sp>
      <p:sp>
        <p:nvSpPr>
          <p:cNvPr id="16" name="Rettangolo 15"/>
          <p:cNvSpPr/>
          <p:nvPr userDrawn="1"/>
        </p:nvSpPr>
        <p:spPr>
          <a:xfrm>
            <a:off x="4153968" y="3157329"/>
            <a:ext cx="5532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FAD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3627137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/>
          <p:nvPr userDrawn="1"/>
        </p:nvSpPr>
        <p:spPr>
          <a:xfrm>
            <a:off x="10823354" y="6419928"/>
            <a:ext cx="1368646" cy="237968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 userDrawn="1"/>
        </p:nvSpPr>
        <p:spPr>
          <a:xfrm>
            <a:off x="1" y="0"/>
            <a:ext cx="1495424" cy="6858000"/>
          </a:xfrm>
          <a:prstGeom prst="rect">
            <a:avLst/>
          </a:prstGeom>
          <a:solidFill>
            <a:schemeClr val="bg2">
              <a:lumMod val="2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2852911" y="1082799"/>
            <a:ext cx="8558349" cy="5032299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i="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Testo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68060" y="6356349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852910" y="689566"/>
            <a:ext cx="8558349" cy="409395"/>
          </a:xfrm>
        </p:spPr>
        <p:txBody>
          <a:bodyPr>
            <a:normAutofit/>
          </a:bodyPr>
          <a:lstStyle>
            <a:lvl1pPr>
              <a:defRPr sz="1800" b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it-IT" dirty="0" smtClean="0"/>
              <a:t>TITOLO</a:t>
            </a:r>
            <a:endParaRPr lang="it-IT" dirty="0"/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38" y="5309350"/>
            <a:ext cx="959150" cy="959150"/>
          </a:xfrm>
          <a:prstGeom prst="rect">
            <a:avLst/>
          </a:prstGeom>
        </p:spPr>
      </p:pic>
      <p:sp>
        <p:nvSpPr>
          <p:cNvPr id="8" name="Ovale 7"/>
          <p:cNvSpPr/>
          <p:nvPr userDrawn="1"/>
        </p:nvSpPr>
        <p:spPr>
          <a:xfrm>
            <a:off x="391602" y="2070769"/>
            <a:ext cx="2368920" cy="2245716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02561" y="3040747"/>
            <a:ext cx="1947003" cy="83057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ARGOMENTO PARABADMINTON</a:t>
            </a:r>
          </a:p>
        </p:txBody>
      </p:sp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37" y="1760698"/>
            <a:ext cx="1838250" cy="18382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65395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/>
          <p:nvPr userDrawn="1"/>
        </p:nvSpPr>
        <p:spPr>
          <a:xfrm>
            <a:off x="10823354" y="6419928"/>
            <a:ext cx="1368646" cy="237968"/>
          </a:xfrm>
          <a:prstGeom prst="rect">
            <a:avLst/>
          </a:prstGeom>
          <a:solidFill>
            <a:srgbClr val="2987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 userDrawn="1"/>
        </p:nvSpPr>
        <p:spPr>
          <a:xfrm>
            <a:off x="1" y="0"/>
            <a:ext cx="1495424" cy="6858000"/>
          </a:xfrm>
          <a:prstGeom prst="rect">
            <a:avLst/>
          </a:prstGeom>
          <a:solidFill>
            <a:schemeClr val="bg2">
              <a:lumMod val="2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2852911" y="1082799"/>
            <a:ext cx="8558349" cy="5032299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i="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Testo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68060" y="6356349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852910" y="689566"/>
            <a:ext cx="8558349" cy="409395"/>
          </a:xfrm>
        </p:spPr>
        <p:txBody>
          <a:bodyPr>
            <a:normAutofit/>
          </a:bodyPr>
          <a:lstStyle>
            <a:lvl1pPr>
              <a:defRPr sz="1800" b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it-IT" dirty="0" smtClean="0"/>
              <a:t>TITOLO</a:t>
            </a:r>
            <a:endParaRPr lang="it-IT" dirty="0"/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38" y="5309350"/>
            <a:ext cx="959150" cy="959150"/>
          </a:xfrm>
          <a:prstGeom prst="rect">
            <a:avLst/>
          </a:prstGeom>
        </p:spPr>
      </p:pic>
      <p:sp>
        <p:nvSpPr>
          <p:cNvPr id="8" name="Ovale 7"/>
          <p:cNvSpPr/>
          <p:nvPr userDrawn="1"/>
        </p:nvSpPr>
        <p:spPr>
          <a:xfrm>
            <a:off x="391602" y="2070769"/>
            <a:ext cx="2368920" cy="2245716"/>
          </a:xfrm>
          <a:prstGeom prst="ellipse">
            <a:avLst/>
          </a:prstGeom>
          <a:solidFill>
            <a:srgbClr val="2987A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02561" y="3040747"/>
            <a:ext cx="1947003" cy="83057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SEMINARIO  ARGOMENTO/ TITOLO</a:t>
            </a:r>
          </a:p>
        </p:txBody>
      </p:sp>
      <p:pic>
        <p:nvPicPr>
          <p:cNvPr id="4" name="Immagin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045" y="2122740"/>
            <a:ext cx="843149" cy="84314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45914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4282275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/>
          <p:nvPr userDrawn="1"/>
        </p:nvSpPr>
        <p:spPr>
          <a:xfrm>
            <a:off x="10823354" y="6419928"/>
            <a:ext cx="1368646" cy="237968"/>
          </a:xfrm>
          <a:prstGeom prst="rect">
            <a:avLst/>
          </a:prstGeom>
          <a:solidFill>
            <a:srgbClr val="F892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 userDrawn="1"/>
        </p:nvSpPr>
        <p:spPr>
          <a:xfrm>
            <a:off x="1" y="0"/>
            <a:ext cx="1495424" cy="6858000"/>
          </a:xfrm>
          <a:prstGeom prst="rect">
            <a:avLst/>
          </a:prstGeom>
          <a:solidFill>
            <a:schemeClr val="bg2">
              <a:lumMod val="2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3" name="Immagin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61" y="2219324"/>
            <a:ext cx="2631750" cy="1975231"/>
          </a:xfrm>
          <a:prstGeom prst="rect">
            <a:avLst/>
          </a:prstGeom>
        </p:spPr>
      </p:pic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2852911" y="1082799"/>
            <a:ext cx="8558349" cy="5032299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i="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Testo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68060" y="6356349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418234" y="3227621"/>
            <a:ext cx="1947003" cy="83057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ARGOMENTO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852910" y="689566"/>
            <a:ext cx="8558349" cy="409395"/>
          </a:xfrm>
        </p:spPr>
        <p:txBody>
          <a:bodyPr>
            <a:normAutofit/>
          </a:bodyPr>
          <a:lstStyle>
            <a:lvl1pPr>
              <a:defRPr sz="1800" b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it-IT" dirty="0" smtClean="0"/>
              <a:t>TITOLO</a:t>
            </a:r>
            <a:endParaRPr lang="it-IT" dirty="0"/>
          </a:p>
        </p:txBody>
      </p:sp>
      <p:pic>
        <p:nvPicPr>
          <p:cNvPr id="15" name="Immagin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911" y="318848"/>
            <a:ext cx="8500889" cy="268225"/>
          </a:xfrm>
          <a:prstGeom prst="rect">
            <a:avLst/>
          </a:prstGeom>
        </p:spPr>
      </p:pic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38" y="5309350"/>
            <a:ext cx="959150" cy="9591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31482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/>
          <p:nvPr userDrawn="1"/>
        </p:nvSpPr>
        <p:spPr>
          <a:xfrm>
            <a:off x="1" y="0"/>
            <a:ext cx="1495424" cy="6858000"/>
          </a:xfrm>
          <a:prstGeom prst="rect">
            <a:avLst/>
          </a:prstGeom>
          <a:solidFill>
            <a:schemeClr val="bg2">
              <a:lumMod val="2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7" y="2117961"/>
            <a:ext cx="2646916" cy="1963007"/>
          </a:xfrm>
          <a:prstGeom prst="rect">
            <a:avLst/>
          </a:prstGeom>
        </p:spPr>
      </p:pic>
      <p:sp>
        <p:nvSpPr>
          <p:cNvPr id="19" name="Rettangolo 18"/>
          <p:cNvSpPr/>
          <p:nvPr userDrawn="1"/>
        </p:nvSpPr>
        <p:spPr>
          <a:xfrm>
            <a:off x="10823354" y="6419928"/>
            <a:ext cx="1368646" cy="237968"/>
          </a:xfrm>
          <a:prstGeom prst="rect">
            <a:avLst/>
          </a:prstGeom>
          <a:solidFill>
            <a:srgbClr val="D3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2852911" y="1082799"/>
            <a:ext cx="8558349" cy="5032299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i="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Testo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68060" y="6356349"/>
            <a:ext cx="2743200" cy="365125"/>
          </a:xfrm>
        </p:spPr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418233" y="3099464"/>
            <a:ext cx="1947003" cy="80197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ARGOMENTO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852910" y="689566"/>
            <a:ext cx="8558349" cy="409395"/>
          </a:xfrm>
        </p:spPr>
        <p:txBody>
          <a:bodyPr>
            <a:normAutofit/>
          </a:bodyPr>
          <a:lstStyle>
            <a:lvl1pPr>
              <a:defRPr sz="1800" b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it-IT" dirty="0" smtClean="0"/>
              <a:t>TITOLO</a:t>
            </a:r>
            <a:endParaRPr lang="it-IT" dirty="0"/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38" y="5309350"/>
            <a:ext cx="959150" cy="95915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4154"/>
          <a:stretch/>
        </p:blipFill>
        <p:spPr>
          <a:xfrm>
            <a:off x="2852910" y="303303"/>
            <a:ext cx="8500891" cy="25349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99937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/>
          <p:nvPr userDrawn="1"/>
        </p:nvSpPr>
        <p:spPr>
          <a:xfrm>
            <a:off x="1" y="0"/>
            <a:ext cx="1495424" cy="6858000"/>
          </a:xfrm>
          <a:prstGeom prst="rect">
            <a:avLst/>
          </a:prstGeom>
          <a:solidFill>
            <a:schemeClr val="bg2">
              <a:lumMod val="2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0" y="2097526"/>
            <a:ext cx="2707889" cy="2008227"/>
          </a:xfrm>
          <a:prstGeom prst="rect">
            <a:avLst/>
          </a:prstGeom>
        </p:spPr>
      </p:pic>
      <p:sp>
        <p:nvSpPr>
          <p:cNvPr id="19" name="Rettangolo 18"/>
          <p:cNvSpPr/>
          <p:nvPr userDrawn="1"/>
        </p:nvSpPr>
        <p:spPr>
          <a:xfrm>
            <a:off x="10823354" y="6419928"/>
            <a:ext cx="1368646" cy="23796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2852911" y="1082799"/>
            <a:ext cx="8558349" cy="5032299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i="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Testo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68060" y="6356349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418232" y="3101639"/>
            <a:ext cx="1947003" cy="81721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ARGOMENTO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852910" y="689566"/>
            <a:ext cx="8558349" cy="409395"/>
          </a:xfrm>
        </p:spPr>
        <p:txBody>
          <a:bodyPr>
            <a:normAutofit/>
          </a:bodyPr>
          <a:lstStyle>
            <a:lvl1pPr>
              <a:defRPr sz="1800" b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it-IT" dirty="0" smtClean="0"/>
              <a:t>TITOLO</a:t>
            </a:r>
            <a:endParaRPr lang="it-IT" dirty="0"/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38" y="5309350"/>
            <a:ext cx="959150" cy="959150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5575"/>
          <a:stretch/>
        </p:blipFill>
        <p:spPr>
          <a:xfrm>
            <a:off x="2852910" y="272309"/>
            <a:ext cx="8500891" cy="28216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67366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/>
          <p:nvPr userDrawn="1"/>
        </p:nvSpPr>
        <p:spPr>
          <a:xfrm>
            <a:off x="1" y="0"/>
            <a:ext cx="1495424" cy="6858000"/>
          </a:xfrm>
          <a:prstGeom prst="rect">
            <a:avLst/>
          </a:prstGeom>
          <a:solidFill>
            <a:schemeClr val="bg2">
              <a:lumMod val="2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68" y="2106324"/>
            <a:ext cx="2684160" cy="1990629"/>
          </a:xfrm>
          <a:prstGeom prst="rect">
            <a:avLst/>
          </a:prstGeom>
        </p:spPr>
      </p:pic>
      <p:sp>
        <p:nvSpPr>
          <p:cNvPr id="19" name="Rettangolo 18"/>
          <p:cNvSpPr/>
          <p:nvPr userDrawn="1"/>
        </p:nvSpPr>
        <p:spPr>
          <a:xfrm>
            <a:off x="10823354" y="6419928"/>
            <a:ext cx="1368646" cy="237968"/>
          </a:xfrm>
          <a:prstGeom prst="rect">
            <a:avLst/>
          </a:prstGeom>
          <a:solidFill>
            <a:srgbClr val="2987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2852911" y="1082799"/>
            <a:ext cx="8558349" cy="5032299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i="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Testo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68060" y="6356349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418232" y="3101639"/>
            <a:ext cx="1947003" cy="81721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ARGOMENTO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852910" y="689566"/>
            <a:ext cx="8558349" cy="409395"/>
          </a:xfrm>
        </p:spPr>
        <p:txBody>
          <a:bodyPr>
            <a:normAutofit/>
          </a:bodyPr>
          <a:lstStyle>
            <a:lvl1pPr>
              <a:defRPr sz="1800" b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it-IT" dirty="0" smtClean="0"/>
              <a:t>TITOLO</a:t>
            </a:r>
            <a:endParaRPr lang="it-IT" dirty="0"/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38" y="5309350"/>
            <a:ext cx="959150" cy="959150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8971" b="15863"/>
          <a:stretch/>
        </p:blipFill>
        <p:spPr>
          <a:xfrm>
            <a:off x="2852909" y="316021"/>
            <a:ext cx="8558350" cy="25291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87899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/>
          <p:nvPr userDrawn="1"/>
        </p:nvSpPr>
        <p:spPr>
          <a:xfrm>
            <a:off x="1" y="0"/>
            <a:ext cx="1495424" cy="6858000"/>
          </a:xfrm>
          <a:prstGeom prst="rect">
            <a:avLst/>
          </a:prstGeom>
          <a:solidFill>
            <a:schemeClr val="bg2">
              <a:lumMod val="2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71" y="2055828"/>
            <a:ext cx="2820339" cy="2091622"/>
          </a:xfrm>
          <a:prstGeom prst="rect">
            <a:avLst/>
          </a:prstGeom>
        </p:spPr>
      </p:pic>
      <p:sp>
        <p:nvSpPr>
          <p:cNvPr id="19" name="Rettangolo 18"/>
          <p:cNvSpPr/>
          <p:nvPr userDrawn="1"/>
        </p:nvSpPr>
        <p:spPr>
          <a:xfrm>
            <a:off x="10823354" y="6419928"/>
            <a:ext cx="1368646" cy="237968"/>
          </a:xfrm>
          <a:prstGeom prst="rect">
            <a:avLst/>
          </a:prstGeom>
          <a:solidFill>
            <a:srgbClr val="613F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2852911" y="1082799"/>
            <a:ext cx="8558349" cy="5032299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i="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Testo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68060" y="6356349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418232" y="3101639"/>
            <a:ext cx="1947003" cy="81721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ARGOMENTO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852910" y="689566"/>
            <a:ext cx="8558349" cy="409395"/>
          </a:xfrm>
        </p:spPr>
        <p:txBody>
          <a:bodyPr>
            <a:normAutofit/>
          </a:bodyPr>
          <a:lstStyle>
            <a:lvl1pPr>
              <a:defRPr sz="1800" b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it-IT" dirty="0" smtClean="0"/>
              <a:t>TITOLO</a:t>
            </a:r>
            <a:endParaRPr lang="it-IT" dirty="0"/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38" y="5309350"/>
            <a:ext cx="959150" cy="959150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8235"/>
          <a:stretch/>
        </p:blipFill>
        <p:spPr>
          <a:xfrm>
            <a:off x="2852910" y="281204"/>
            <a:ext cx="8500891" cy="27327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02015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/>
          <p:nvPr userDrawn="1"/>
        </p:nvSpPr>
        <p:spPr>
          <a:xfrm>
            <a:off x="1" y="0"/>
            <a:ext cx="1495424" cy="6858000"/>
          </a:xfrm>
          <a:prstGeom prst="rect">
            <a:avLst/>
          </a:prstGeom>
          <a:solidFill>
            <a:schemeClr val="bg2">
              <a:lumMod val="2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43751"/>
            <a:ext cx="2852908" cy="2115776"/>
          </a:xfrm>
          <a:prstGeom prst="rect">
            <a:avLst/>
          </a:prstGeom>
        </p:spPr>
      </p:pic>
      <p:sp>
        <p:nvSpPr>
          <p:cNvPr id="19" name="Rettangolo 18"/>
          <p:cNvSpPr/>
          <p:nvPr userDrawn="1"/>
        </p:nvSpPr>
        <p:spPr>
          <a:xfrm>
            <a:off x="10823354" y="6419928"/>
            <a:ext cx="1368646" cy="237968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2852911" y="1082799"/>
            <a:ext cx="8558349" cy="5032299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i="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Testo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68060" y="6356349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418232" y="3101639"/>
            <a:ext cx="1947003" cy="81721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ARGOMENTO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852910" y="689566"/>
            <a:ext cx="8558349" cy="409395"/>
          </a:xfrm>
        </p:spPr>
        <p:txBody>
          <a:bodyPr>
            <a:normAutofit/>
          </a:bodyPr>
          <a:lstStyle>
            <a:lvl1pPr>
              <a:defRPr sz="1800" b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it-IT" dirty="0" smtClean="0"/>
              <a:t>TITOLO</a:t>
            </a:r>
            <a:endParaRPr lang="it-IT" dirty="0"/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38" y="5309350"/>
            <a:ext cx="959150" cy="959150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908" y="291765"/>
            <a:ext cx="8500892" cy="33422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34271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/>
          <p:nvPr userDrawn="1"/>
        </p:nvSpPr>
        <p:spPr>
          <a:xfrm>
            <a:off x="1" y="0"/>
            <a:ext cx="1495424" cy="6858000"/>
          </a:xfrm>
          <a:prstGeom prst="rect">
            <a:avLst/>
          </a:prstGeom>
          <a:solidFill>
            <a:schemeClr val="bg2">
              <a:lumMod val="2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19" y="2028241"/>
            <a:ext cx="2877212" cy="2133800"/>
          </a:xfrm>
          <a:prstGeom prst="rect">
            <a:avLst/>
          </a:prstGeom>
        </p:spPr>
      </p:pic>
      <p:sp>
        <p:nvSpPr>
          <p:cNvPr id="19" name="Rettangolo 18"/>
          <p:cNvSpPr/>
          <p:nvPr userDrawn="1"/>
        </p:nvSpPr>
        <p:spPr>
          <a:xfrm>
            <a:off x="10823354" y="6419928"/>
            <a:ext cx="1368646" cy="237968"/>
          </a:xfrm>
          <a:prstGeom prst="rect">
            <a:avLst/>
          </a:prstGeom>
          <a:solidFill>
            <a:srgbClr val="DEC8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2852911" y="1082799"/>
            <a:ext cx="8558349" cy="5032299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i="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Testo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68060" y="6356349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418232" y="3101639"/>
            <a:ext cx="1947003" cy="81721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ARGOMENTO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852910" y="689566"/>
            <a:ext cx="8558349" cy="409395"/>
          </a:xfrm>
        </p:spPr>
        <p:txBody>
          <a:bodyPr>
            <a:normAutofit/>
          </a:bodyPr>
          <a:lstStyle>
            <a:lvl1pPr>
              <a:defRPr sz="1800" b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it-IT" dirty="0" smtClean="0"/>
              <a:t>TITOLO</a:t>
            </a:r>
            <a:endParaRPr lang="it-IT" dirty="0"/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38" y="5309350"/>
            <a:ext cx="959150" cy="959150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909" y="290349"/>
            <a:ext cx="8558350" cy="33648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80485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/>
          <p:nvPr userDrawn="1"/>
        </p:nvSpPr>
        <p:spPr>
          <a:xfrm>
            <a:off x="10823354" y="6419928"/>
            <a:ext cx="1368646" cy="23796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 userDrawn="1"/>
        </p:nvSpPr>
        <p:spPr>
          <a:xfrm>
            <a:off x="1" y="0"/>
            <a:ext cx="1495424" cy="6858000"/>
          </a:xfrm>
          <a:prstGeom prst="rect">
            <a:avLst/>
          </a:prstGeom>
          <a:solidFill>
            <a:schemeClr val="bg2">
              <a:lumMod val="2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2852911" y="1082799"/>
            <a:ext cx="8558349" cy="5032299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i="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Testo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68060" y="6356349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852910" y="689566"/>
            <a:ext cx="8558349" cy="409395"/>
          </a:xfrm>
        </p:spPr>
        <p:txBody>
          <a:bodyPr>
            <a:normAutofit/>
          </a:bodyPr>
          <a:lstStyle>
            <a:lvl1pPr>
              <a:defRPr sz="1800" b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it-IT" dirty="0" smtClean="0"/>
              <a:t>TITOLO</a:t>
            </a:r>
            <a:endParaRPr lang="it-IT" dirty="0"/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138" y="5309350"/>
            <a:ext cx="959150" cy="959150"/>
          </a:xfrm>
          <a:prstGeom prst="rect">
            <a:avLst/>
          </a:prstGeom>
        </p:spPr>
      </p:pic>
      <p:sp>
        <p:nvSpPr>
          <p:cNvPr id="8" name="Ovale 7"/>
          <p:cNvSpPr/>
          <p:nvPr userDrawn="1"/>
        </p:nvSpPr>
        <p:spPr>
          <a:xfrm>
            <a:off x="391602" y="2070769"/>
            <a:ext cx="2368920" cy="224571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02560" y="3013713"/>
            <a:ext cx="1947003" cy="83057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ARGOMENTO PREPARAZIONE ATLETICA </a:t>
            </a:r>
          </a:p>
        </p:txBody>
      </p:sp>
      <p:pic>
        <p:nvPicPr>
          <p:cNvPr id="4" name="Immagin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606" y="2106414"/>
            <a:ext cx="1048538" cy="104853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7389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EEB1D-C895-4970-BBE4-B28F71BB2B7F}" type="datetime1">
              <a:rPr lang="it-IT" smtClean="0"/>
              <a:pPr/>
              <a:t>22/05/2020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623970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70" r:id="rId10"/>
    <p:sldLayoutId id="2147483669" r:id="rId11"/>
    <p:sldLayoutId id="2147483655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 smtClean="0"/>
              <a:t>A cura di:</a:t>
            </a:r>
          </a:p>
          <a:p>
            <a:r>
              <a:rPr lang="it-IT" dirty="0" smtClean="0"/>
              <a:t>Lorenzo Pugliese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FORZA E STABILITÀ DEL PIEDE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F0C6-7C22-4DB1-B49B-A6977B35F57A}" type="slidenum">
              <a:rPr lang="it-IT" smtClean="0"/>
              <a:pPr/>
              <a:t>1</a:t>
            </a:fld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319" y="4629784"/>
            <a:ext cx="2495676" cy="249567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19261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 smtClean="0"/>
              <a:t>I piedi devono fornire una base stabile per il resto del corpo. Sono le fondamenta per ogni movimento funzionale come ad esempio squat, affondi, corsa, salti ecc. Molto spesso i soggetti non usano i piedi in modo adeguato e troppo spesso si sottovaluta questa parte del corpo.  Per esempio quando ci pieghiamo sulle gambe abbiamo bisogno di stabilizzare il piede e mantenere il naturale arco plantare. Se ad esempio il piede collassa all’interno e l’arco plantare viene perso anche le caviglie, le ginocchia e le anche cedono all’interno. Se un link nella catena del movimento viene alterato tutta la struttura del corpo risulta compromessa. </a:t>
            </a:r>
          </a:p>
          <a:p>
            <a:r>
              <a:rPr lang="it-IT" dirty="0" smtClean="0"/>
              <a:t>Quando riusciamo a creare un buon arco plantare formiamo quello che in inglese viene chiamato “tripod foot” dalla parola tripode. I tre punti di questo tripode sono il tallone, la base del primo dito e la base del quinto dito. Durante ad esempio uno squat o un affondo l’obiettivo è quello di mantenere un solido arco plantare e distribuire il peso in modo uniforme sui 3 punti. Se il piede è fuori posizione e l’arco collassa la stabilità e l’abilità di esprimere forza viene persa. Questo aspetto è talmente importante che un recente articolo pubblicato sul </a:t>
            </a:r>
            <a:r>
              <a:rPr lang="it-IT" i="1" dirty="0" smtClean="0"/>
              <a:t>british journal of sports medicine </a:t>
            </a:r>
            <a:r>
              <a:rPr lang="it-IT" dirty="0" smtClean="0"/>
              <a:t>lo definisce come “foot core system”. Un piede forte e stabile spesso riduce sensibilmente alcuni compensi alle articolazioni superiori. Il corpo inizia naturalmente ad adottare una postura migliore in quanto ora si muove su un appoggio stabile.</a:t>
            </a:r>
          </a:p>
          <a:p>
            <a:r>
              <a:rPr lang="it-IT" dirty="0" smtClean="0"/>
              <a:t>Inoltre, nel badminton, gli infortuni alla caviglia sono i più diffusi. Anche se purtroppo non sono sempre evitabili, allenare il piede può contribuire a ridurne il rischio o a mitigare gli effetti di un eventuale trauma.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F0C6-7C22-4DB1-B49B-A6977B35F57A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L’importanza dell’allenamento di piede e caviglia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Picture 2" descr="Risultato immagini per tripod foo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1209" y="4652210"/>
            <a:ext cx="1881049" cy="19972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637241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 smtClean="0"/>
              <a:t>Il piede è in posizione stabile quando il peso è distribuito sui tre punti di appoggio e l’arco plantare contratto. Per attivarlo correttamente  è possibile portare il peso sulla parte esterna del piede mantenendo però le dita ben salde a terra come se si afferrasse qualcosa e separate tra di loro. In particolare il primo dito deve essere molto attivo a terra. La caviglia e il ginocchio non devono cedere internamente e deve essere possibile osservare l’arco plantare.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F0C6-7C22-4DB1-B49B-A6977B35F57A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Quando il piede è in posizione “stabile”?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Picture 5" descr="Risultato immagini per normal foot pronation excessiv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3668" y="3669002"/>
            <a:ext cx="3795890" cy="2533345"/>
          </a:xfrm>
          <a:prstGeom prst="rect">
            <a:avLst/>
          </a:prstGeom>
          <a:noFill/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82064" y="3908156"/>
            <a:ext cx="4764505" cy="2195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Per 7"/>
          <p:cNvSpPr/>
          <p:nvPr/>
        </p:nvSpPr>
        <p:spPr>
          <a:xfrm>
            <a:off x="6031832" y="3866147"/>
            <a:ext cx="689810" cy="802105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Smile 8"/>
          <p:cNvSpPr/>
          <p:nvPr/>
        </p:nvSpPr>
        <p:spPr>
          <a:xfrm>
            <a:off x="2406316" y="4443663"/>
            <a:ext cx="561473" cy="545432"/>
          </a:xfrm>
          <a:prstGeom prst="smileyFac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637241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Esercizi di attivazione e rinforzo dell’arco plantare con miniband o con un asciugamano</a:t>
            </a:r>
          </a:p>
          <a:p>
            <a:pPr>
              <a:buFontTx/>
              <a:buChar char="-"/>
            </a:pPr>
            <a:r>
              <a:rPr lang="it-IT" dirty="0" smtClean="0"/>
              <a:t> Esercizi di rinforzo del primo dito (alluce) </a:t>
            </a:r>
          </a:p>
          <a:p>
            <a:pPr>
              <a:buFontTx/>
              <a:buChar char="-"/>
            </a:pPr>
            <a:r>
              <a:rPr lang="it-IT" dirty="0" smtClean="0"/>
              <a:t> Esercizi in disequilibrio</a:t>
            </a:r>
          </a:p>
          <a:p>
            <a:pPr>
              <a:buFontTx/>
              <a:buChar char="-"/>
            </a:pPr>
            <a:r>
              <a:rPr lang="it-IT" dirty="0" smtClean="0"/>
              <a:t> Riuscire a mantenere il piede in posizione stabile durante tutti gli esercizi di rinforzo tradizionali che prevedono il contatto del piede a terra. </a:t>
            </a:r>
          </a:p>
          <a:p>
            <a:endParaRPr lang="it-IT" dirty="0" smtClean="0"/>
          </a:p>
          <a:p>
            <a:endParaRPr lang="it-IT" dirty="0" smtClean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F0C6-7C22-4DB1-B49B-A6977B35F57A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Come allenare la stabilità del piede (esempi)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 smtClean="0"/>
              <a:t>Utilizzare un elastico miniband. Posizionare un’estremità sotto il piede e l’altra intorno alla caviglia, appena sopra il malleolo. Il piede che lavora è quello con l’elastico sopra il malleolo.</a:t>
            </a:r>
          </a:p>
          <a:p>
            <a:r>
              <a:rPr lang="it-IT" dirty="0" smtClean="0"/>
              <a:t>La tensione dell’elastico forzerà il piede in pronazione, ovvero cederà internamente appiattendo l’arco plantare . L’obiettivo dell’esercizio è quello di riportare il piede in posizione neutra tenendo il primo dito (alluce) ben a contatto con il terreno. L’atleta deve essere in grado di ricreare l’arco plantare e percepire i tre punti di contatto del piede che ne garantiscono la posizione di forza e l’attivazione dell’arco plantare.</a:t>
            </a:r>
          </a:p>
          <a:p>
            <a:endParaRPr lang="it-IT" dirty="0" smtClean="0"/>
          </a:p>
          <a:p>
            <a:r>
              <a:rPr lang="it-IT" dirty="0" smtClean="0"/>
              <a:t>2-3 serie da 10-15 ripetizioni per gamba con pausa di 2-5 secondi nella posizione di forza del piede.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F0C6-7C22-4DB1-B49B-A6977B35F57A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Rinforzo arco plantare con miniband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 smtClean="0"/>
              <a:t>L’atleta è seduto su un sedia con i piedi sopra una estremità di una asciugamano posta a terra. Il soggetto cerca di avvicinare l’altra estremità a se, “arrotolando” l’asciugamento utilizzando solo le dita dei piedi. È possibile iniziare utilizzando solo un asciugamano e successivamente aggiungere un piccolo carico.</a:t>
            </a:r>
          </a:p>
          <a:p>
            <a:endParaRPr lang="it-IT" dirty="0" smtClean="0"/>
          </a:p>
          <a:p>
            <a:r>
              <a:rPr lang="it-IT" dirty="0" smtClean="0"/>
              <a:t>2-3 serie da 10-12 ripetizioni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F0C6-7C22-4DB1-B49B-A6977B35F57A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Rinforzo del piede con asciugamano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 smtClean="0"/>
              <a:t>Il soggetto è seduto su una sedia o su una panca. Posizionare un elastico intorno al primo dito. Tendere l’elastico per far sollevare il primo dito da terra e poi spingere con forza il primo dito verso il terreno.</a:t>
            </a:r>
          </a:p>
          <a:p>
            <a:endParaRPr lang="it-IT" dirty="0" smtClean="0"/>
          </a:p>
          <a:p>
            <a:r>
              <a:rPr lang="it-IT" dirty="0" smtClean="0"/>
              <a:t>2-3 serie da 10-15 ripetizioni per gamba con pausa di 2-5 secondi nella posizione di forza del piede.</a:t>
            </a:r>
          </a:p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F0C6-7C22-4DB1-B49B-A6977B35F57A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Forza e mobilità del primo dito (alluce)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b="1" dirty="0" smtClean="0"/>
              <a:t>Attivazione da in piedi</a:t>
            </a:r>
          </a:p>
          <a:p>
            <a:r>
              <a:rPr lang="it-IT" dirty="0" smtClean="0"/>
              <a:t>Far prendere coscienza dell’attivazione del piede da in piedi per sentire la posizione di partenza della maggior parte degli esercizi per gli arti inferiori.</a:t>
            </a:r>
          </a:p>
          <a:p>
            <a:r>
              <a:rPr lang="it-IT" dirty="0" smtClean="0"/>
              <a:t> </a:t>
            </a:r>
          </a:p>
          <a:p>
            <a:r>
              <a:rPr lang="it-IT" b="1" dirty="0" smtClean="0"/>
              <a:t>Disequilibrio monopodalico</a:t>
            </a:r>
          </a:p>
          <a:p>
            <a:r>
              <a:rPr lang="it-IT" dirty="0" smtClean="0"/>
              <a:t>Il soggetto in piedi in completo allineamento posturale. Portare una gamba in avanti a circa 20-30 cm dall’altra e sollevarla da terra. Il soggetto rimarrà quindi in equilibrio su una gamba. Il piede della gamba a terra deve attivarsi nella posizione di forza, mantenendo i tre punti di contatto, “afferrando” con le dita il pavimento, attivando l’arco plantare. Il ginocchio della gamba a terra deve rimanere naturalmente piegato e non completamente disteso. È possibile eseguire l’esercizio anche ad occhi chiusi</a:t>
            </a:r>
          </a:p>
          <a:p>
            <a:r>
              <a:rPr lang="it-IT" dirty="0" smtClean="0"/>
              <a:t>Eseguire 2-3 serie da 20-40 secondi per gamba</a:t>
            </a:r>
          </a:p>
          <a:p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F0C6-7C22-4DB1-B49B-A6977B35F57A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Integrazione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875</Words>
  <Application>Microsoft Office PowerPoint</Application>
  <PresentationFormat>Personalizzato</PresentationFormat>
  <Paragraphs>43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Diapositiva 1</vt:lpstr>
      <vt:lpstr>L’importanza dell’allenamento di piede e caviglia</vt:lpstr>
      <vt:lpstr>Quando il piede è in posizione “stabile”?</vt:lpstr>
      <vt:lpstr>Come allenare la stabilità del piede (esempi)</vt:lpstr>
      <vt:lpstr>Rinforzo arco plantare con miniband</vt:lpstr>
      <vt:lpstr>Rinforzo del piede con asciugamano</vt:lpstr>
      <vt:lpstr>Forza e mobilità del primo dito (alluce)</vt:lpstr>
      <vt:lpstr>Integrazione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Windows</dc:creator>
  <cp:lastModifiedBy>Lorenzo</cp:lastModifiedBy>
  <cp:revision>21</cp:revision>
  <dcterms:created xsi:type="dcterms:W3CDTF">2020-04-27T06:14:58Z</dcterms:created>
  <dcterms:modified xsi:type="dcterms:W3CDTF">2020-05-22T06:38:27Z</dcterms:modified>
</cp:coreProperties>
</file>