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987A9"/>
    <a:srgbClr val="CC0000"/>
    <a:srgbClr val="DEC833"/>
    <a:srgbClr val="000000"/>
    <a:srgbClr val="613F95"/>
    <a:srgbClr val="F89232"/>
    <a:srgbClr val="D31F2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5" autoAdjust="0"/>
    <p:restoredTop sz="86364" autoAdjust="0"/>
  </p:normalViewPr>
  <p:slideViewPr>
    <p:cSldViewPr snapToGrid="0">
      <p:cViewPr varScale="1">
        <p:scale>
          <a:sx n="59" d="100"/>
          <a:sy n="59" d="100"/>
        </p:scale>
        <p:origin x="-1452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BD27D-945F-4A9B-861F-26A7847B1993}" type="datetimeFigureOut">
              <a:rPr lang="it-IT" smtClean="0"/>
              <a:pPr/>
              <a:t>11/06/2020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826AC-A7D8-45CF-9656-9C892C13AC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5358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9256238" y="4629784"/>
            <a:ext cx="2300036" cy="833685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 b="0" i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 cura di: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0" name="CuadroTexto 1">
            <a:extLst>
              <a:ext uri="{FF2B5EF4-FFF2-40B4-BE49-F238E27FC236}">
                <a16:creationId xmlns:a16="http://schemas.microsoft.com/office/drawing/2014/main" xmlns="" id="{3349DFF2-0121-874F-A2A8-2F9461C2DC29}"/>
              </a:ext>
            </a:extLst>
          </p:cNvPr>
          <p:cNvSpPr txBox="1"/>
          <p:nvPr userDrawn="1"/>
        </p:nvSpPr>
        <p:spPr>
          <a:xfrm>
            <a:off x="2511508" y="2311984"/>
            <a:ext cx="81153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rPr>
              <a:t>(D)istanti di B@dminton</a:t>
            </a: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3081425"/>
            <a:ext cx="12192000" cy="1489165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0718" y="2048545"/>
            <a:ext cx="2065760" cy="2065760"/>
          </a:xfrm>
          <a:prstGeom prst="rect">
            <a:avLst/>
          </a:prstGeom>
        </p:spPr>
      </p:pic>
      <p:sp>
        <p:nvSpPr>
          <p:cNvPr id="14" name="Rettangolo arrotondato 13"/>
          <p:cNvSpPr/>
          <p:nvPr/>
        </p:nvSpPr>
        <p:spPr>
          <a:xfrm>
            <a:off x="4401545" y="3790672"/>
            <a:ext cx="3648770" cy="1888944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430582" y="3918858"/>
            <a:ext cx="3648770" cy="1684612"/>
          </a:xfrm>
        </p:spPr>
        <p:txBody>
          <a:bodyPr anchor="ctr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707195" y="3152411"/>
            <a:ext cx="4801591" cy="409938"/>
          </a:xfrm>
        </p:spPr>
        <p:txBody>
          <a:bodyPr>
            <a:normAutofit/>
          </a:bodyPr>
          <a:lstStyle>
            <a:lvl1pPr>
              <a:defRPr sz="2000" b="1" baseline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SOTTO CATEGORIA</a:t>
            </a:r>
            <a:endParaRPr lang="it-IT" dirty="0"/>
          </a:p>
        </p:txBody>
      </p:sp>
      <p:sp>
        <p:nvSpPr>
          <p:cNvPr id="16" name="Rettangolo 15"/>
          <p:cNvSpPr/>
          <p:nvPr userDrawn="1"/>
        </p:nvSpPr>
        <p:spPr>
          <a:xfrm>
            <a:off x="4153968" y="3157329"/>
            <a:ext cx="553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2713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F55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1" y="3040747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 PARABADMINTON</a:t>
            </a: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6937" y="1760698"/>
            <a:ext cx="1838250" cy="18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6539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1" y="3040747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SEMINARIO  ARGOMENTO/ TITOLO</a:t>
            </a:r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0045" y="2122740"/>
            <a:ext cx="843149" cy="84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4591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82275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F89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61" y="2219324"/>
            <a:ext cx="2631750" cy="1975231"/>
          </a:xfrm>
          <a:prstGeom prst="rect">
            <a:avLst/>
          </a:prstGeom>
        </p:spPr>
      </p:pic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4" y="3227621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2911" y="318848"/>
            <a:ext cx="8500889" cy="268225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3148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77" y="2117961"/>
            <a:ext cx="2646916" cy="1963007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D3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3" y="3099464"/>
            <a:ext cx="1947003" cy="80197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154"/>
          <a:stretch/>
        </p:blipFill>
        <p:spPr>
          <a:xfrm>
            <a:off x="2852910" y="303303"/>
            <a:ext cx="8500891" cy="253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993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0" y="2097526"/>
            <a:ext cx="2707889" cy="2008227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5575"/>
          <a:stretch/>
        </p:blipFill>
        <p:spPr>
          <a:xfrm>
            <a:off x="2852910" y="272309"/>
            <a:ext cx="8500891" cy="28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6736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368" y="2106324"/>
            <a:ext cx="2684160" cy="1990629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2987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971" b="15863"/>
          <a:stretch/>
        </p:blipFill>
        <p:spPr>
          <a:xfrm>
            <a:off x="2852909" y="316021"/>
            <a:ext cx="8558350" cy="252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789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571" y="2055828"/>
            <a:ext cx="2820339" cy="2091622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613F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8235"/>
          <a:stretch/>
        </p:blipFill>
        <p:spPr>
          <a:xfrm>
            <a:off x="2852910" y="281204"/>
            <a:ext cx="8500891" cy="273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2015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043751"/>
            <a:ext cx="2852908" cy="2115776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2908" y="291765"/>
            <a:ext cx="8500892" cy="33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427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819" y="2028241"/>
            <a:ext cx="2877212" cy="2133800"/>
          </a:xfrm>
          <a:prstGeom prst="rect">
            <a:avLst/>
          </a:prstGeom>
        </p:spPr>
      </p:pic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DEC8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18232" y="3101639"/>
            <a:ext cx="1947003" cy="8172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2909" y="290349"/>
            <a:ext cx="8558350" cy="33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8048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/>
          <p:nvPr userDrawn="1"/>
        </p:nvSpPr>
        <p:spPr>
          <a:xfrm>
            <a:off x="10823354" y="6419928"/>
            <a:ext cx="1368646" cy="23796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 userDrawn="1"/>
        </p:nvSpPr>
        <p:spPr>
          <a:xfrm>
            <a:off x="1" y="0"/>
            <a:ext cx="1495424" cy="6858000"/>
          </a:xfrm>
          <a:prstGeom prst="rect">
            <a:avLst/>
          </a:prstGeom>
          <a:solidFill>
            <a:schemeClr val="bg2">
              <a:lumMod val="25000"/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2852911" y="1082799"/>
            <a:ext cx="8558349" cy="5032299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i="0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Testo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668060" y="6356349"/>
            <a:ext cx="27432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852910" y="689566"/>
            <a:ext cx="8558349" cy="409395"/>
          </a:xfrm>
        </p:spPr>
        <p:txBody>
          <a:bodyPr>
            <a:normAutofit/>
          </a:bodyPr>
          <a:lstStyle>
            <a:lvl1pPr>
              <a:defRPr sz="18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it-IT" dirty="0" smtClean="0"/>
              <a:t>TITOLO</a:t>
            </a:r>
            <a:endParaRPr lang="it-IT" dirty="0"/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8138" y="5309350"/>
            <a:ext cx="959150" cy="959150"/>
          </a:xfrm>
          <a:prstGeom prst="rect">
            <a:avLst/>
          </a:prstGeom>
        </p:spPr>
      </p:pic>
      <p:sp>
        <p:nvSpPr>
          <p:cNvPr id="8" name="Ovale 7"/>
          <p:cNvSpPr/>
          <p:nvPr userDrawn="1"/>
        </p:nvSpPr>
        <p:spPr>
          <a:xfrm>
            <a:off x="391602" y="2070769"/>
            <a:ext cx="2368920" cy="2245716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602560" y="3013713"/>
            <a:ext cx="1947003" cy="8305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 smtClean="0"/>
              <a:t>ARGOMENTO PREPARAZIONE ATLETICA </a:t>
            </a:r>
          </a:p>
        </p:txBody>
      </p: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8606" y="2106414"/>
            <a:ext cx="1048538" cy="104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7389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EEB1D-C895-4970-BBE4-B28F71BB2B7F}" type="datetime1">
              <a:rPr lang="it-IT" smtClean="0"/>
              <a:pPr/>
              <a:t>11/06/2020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F0C6-7C22-4DB1-B49B-A6977B35F57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2397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70" r:id="rId10"/>
    <p:sldLayoutId id="2147483669" r:id="rId11"/>
    <p:sldLayoutId id="214748365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A cura di:</a:t>
            </a:r>
          </a:p>
          <a:p>
            <a:r>
              <a:rPr lang="it-IT" dirty="0" smtClean="0"/>
              <a:t>Lorenzo Pugliese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Stability</a:t>
            </a:r>
            <a:r>
              <a:rPr lang="it-IT" dirty="0" smtClean="0"/>
              <a:t>”</a:t>
            </a:r>
          </a:p>
          <a:p>
            <a:r>
              <a:rPr lang="it-IT" dirty="0" err="1" smtClean="0"/>
              <a:t>Plank</a:t>
            </a:r>
            <a:r>
              <a:rPr lang="it-IT" dirty="0" smtClean="0"/>
              <a:t> Laterale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1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4319" y="4629784"/>
            <a:ext cx="2495676" cy="24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1926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stability</a:t>
            </a:r>
            <a:r>
              <a:rPr lang="it-IT" dirty="0" smtClean="0"/>
              <a:t>” può essere definita semplicemente come l’abilità di eseguire movimenti dinamici con gli arti inferiori e superiori senza movimenti compensatori  della colonna vertebrale o delle pelvi. In senso più ampio, la 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stability</a:t>
            </a:r>
            <a:r>
              <a:rPr lang="it-IT" dirty="0" smtClean="0"/>
              <a:t>” contribuisce ad una migliore trasmissione di forza, ad esempio dal terreno attraverso il bacino, il tronco o la spalla senza perdita o spreco di energia. Alcuni episodi di lombalgia, inoltre, possono dipendere, tra le altre cose, dalla difficoltà dei soggetti stabilizzare la colonna durante i movimenti dinamici.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“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Stability</a:t>
            </a:r>
            <a:r>
              <a:rPr lang="it-IT" dirty="0" smtClean="0"/>
              <a:t>” 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724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esercizi di </a:t>
            </a:r>
            <a:r>
              <a:rPr lang="it-IT" b="1" dirty="0" err="1" smtClean="0"/>
              <a:t>plank</a:t>
            </a:r>
            <a:r>
              <a:rPr lang="it-IT" b="1" dirty="0" smtClean="0"/>
              <a:t> laterale</a:t>
            </a:r>
            <a:r>
              <a:rPr lang="it-IT" dirty="0" smtClean="0"/>
              <a:t> sono tra le proposte classiche per enfatizzare l’allenamento della catena laterale del “</a:t>
            </a:r>
            <a:r>
              <a:rPr lang="it-IT" dirty="0" err="1" smtClean="0"/>
              <a:t>core</a:t>
            </a:r>
            <a:r>
              <a:rPr lang="it-IT" dirty="0" smtClean="0"/>
              <a:t>”. Vengono definiti anche esercizi “anti-flessione laterale”.</a:t>
            </a:r>
          </a:p>
          <a:p>
            <a:r>
              <a:rPr lang="it-IT" dirty="0" smtClean="0"/>
              <a:t>Gli esercizi di </a:t>
            </a:r>
            <a:r>
              <a:rPr lang="it-IT" dirty="0" err="1" smtClean="0"/>
              <a:t>plank</a:t>
            </a:r>
            <a:r>
              <a:rPr lang="it-IT" dirty="0" smtClean="0"/>
              <a:t> laterale e le loro progressioni/variazioni sono parte integrante delle routine di allenamento di atleti di diverso livello prestativo. Le proposte più semplici sono un ottimo punto di partenza per l’allenamento dei principianti e dei giovani.</a:t>
            </a:r>
          </a:p>
          <a:p>
            <a:r>
              <a:rPr lang="it-IT" dirty="0" smtClean="0"/>
              <a:t>Qualsiasi sia la variazione di esercizio l’obiettivo principale è quello di mantenere l’allineamento posturale. Valutiamo l'atteggiamento del bacino e del tratto lombare, cercando il massimo allineamento delle curve in neutralità senza</a:t>
            </a:r>
          </a:p>
          <a:p>
            <a:r>
              <a:rPr lang="it-IT" dirty="0" smtClean="0"/>
              <a:t>retro o ante pulsioni, valutiamo eventuali </a:t>
            </a:r>
            <a:r>
              <a:rPr lang="it-IT" i="1" dirty="0" err="1" smtClean="0"/>
              <a:t>shift</a:t>
            </a:r>
            <a:r>
              <a:rPr lang="it-IT" dirty="0" smtClean="0"/>
              <a:t> laterali o torsioni di tutte le articolazioni coinvolte.</a:t>
            </a:r>
          </a:p>
          <a:p>
            <a:endParaRPr lang="it-IT" dirty="0" smtClean="0"/>
          </a:p>
          <a:p>
            <a:r>
              <a:rPr lang="it-IT" dirty="0" smtClean="0"/>
              <a:t>Le varianti e le progressioni dell’esercizio prevedono:</a:t>
            </a:r>
          </a:p>
          <a:p>
            <a:r>
              <a:rPr lang="it-IT" dirty="0" smtClean="0"/>
              <a:t>- angolo d’inclinazione del corpo rispetto all'asse verticale ideale;</a:t>
            </a:r>
          </a:p>
          <a:p>
            <a:r>
              <a:rPr lang="it-IT" dirty="0" smtClean="0"/>
              <a:t>-  ampiezza delle leve corporee;</a:t>
            </a:r>
          </a:p>
          <a:p>
            <a:pPr>
              <a:buFontTx/>
              <a:buChar char="-"/>
            </a:pPr>
            <a:r>
              <a:rPr lang="it-IT" dirty="0" smtClean="0"/>
              <a:t>appoggio </a:t>
            </a:r>
            <a:r>
              <a:rPr lang="it-IT" dirty="0" err="1" smtClean="0"/>
              <a:t>bipodalico</a:t>
            </a:r>
            <a:r>
              <a:rPr lang="it-IT" dirty="0" smtClean="0"/>
              <a:t> o </a:t>
            </a:r>
            <a:r>
              <a:rPr lang="it-IT" dirty="0" err="1" smtClean="0"/>
              <a:t>monopodalico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dirty="0" smtClean="0"/>
              <a:t> intervento su uno o più piani di movimento;</a:t>
            </a:r>
          </a:p>
          <a:p>
            <a:r>
              <a:rPr lang="it-IT" dirty="0" smtClean="0"/>
              <a:t>- staticità o dinamismo del gesto;</a:t>
            </a:r>
          </a:p>
          <a:p>
            <a:r>
              <a:rPr lang="it-IT" dirty="0" smtClean="0"/>
              <a:t>- basi o attrezzi instabili (es. </a:t>
            </a:r>
            <a:r>
              <a:rPr lang="it-IT" dirty="0" err="1" smtClean="0"/>
              <a:t>fitball</a:t>
            </a:r>
            <a:r>
              <a:rPr lang="it-IT" dirty="0" smtClean="0"/>
              <a:t> o altri attrezzi che creano disequilibrio</a:t>
            </a:r>
            <a:r>
              <a:rPr lang="it-IT" i="1" dirty="0" smtClean="0"/>
              <a:t>).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Plank</a:t>
            </a:r>
            <a:r>
              <a:rPr lang="it-IT" dirty="0" smtClean="0"/>
              <a:t> Laterale (</a:t>
            </a:r>
            <a:r>
              <a:rPr lang="it-IT" i="1" dirty="0" err="1" smtClean="0"/>
              <a:t>Lateral</a:t>
            </a:r>
            <a:r>
              <a:rPr lang="it-IT" i="1" dirty="0" smtClean="0"/>
              <a:t> </a:t>
            </a:r>
            <a:r>
              <a:rPr lang="it-IT" i="1" dirty="0" err="1" smtClean="0"/>
              <a:t>plank</a:t>
            </a:r>
            <a:r>
              <a:rPr lang="it-IT" dirty="0" smtClean="0"/>
              <a:t>).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724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esercizi presentati sono solo alcuni esempi. Possono essere visti sotto forma di progressione. Quando il soggetto sarà in grado di eseguire l’esercizio mantenendo il perfetto allineamento posturale e senza compensi allora potrà introdurre nella propria routine esercizi più “difficili”. </a:t>
            </a:r>
          </a:p>
          <a:p>
            <a:r>
              <a:rPr lang="it-IT" dirty="0" smtClean="0"/>
              <a:t>Generalmente si eseguono 2-3 serie per 20-30” di lavoro per lato.</a:t>
            </a:r>
          </a:p>
          <a:p>
            <a:endParaRPr lang="it-IT" dirty="0" smtClean="0"/>
          </a:p>
          <a:p>
            <a:r>
              <a:rPr lang="it-IT" dirty="0" smtClean="0"/>
              <a:t>Esempio di progressione:</a:t>
            </a:r>
          </a:p>
          <a:p>
            <a:pPr>
              <a:buFontTx/>
              <a:buChar char="-"/>
            </a:pPr>
            <a:r>
              <a:rPr lang="it-IT" dirty="0" err="1" smtClean="0"/>
              <a:t>Plank</a:t>
            </a:r>
            <a:r>
              <a:rPr lang="it-IT" dirty="0" smtClean="0"/>
              <a:t> laterale in appoggio sul gomito con gambe piegate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laterale in appoggio sul gomito con gambe dritte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laterale in appoggio sulla mano con braccio dritto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laterale in appoggio sulla mano con abduzione dell’arto </a:t>
            </a:r>
            <a:r>
              <a:rPr lang="it-IT" dirty="0" smtClean="0"/>
              <a:t>inferiore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laterale in appoggio sulla mano con </a:t>
            </a:r>
            <a:r>
              <a:rPr lang="it-IT" dirty="0" smtClean="0"/>
              <a:t>piedi </a:t>
            </a:r>
            <a:r>
              <a:rPr lang="it-IT" dirty="0" smtClean="0"/>
              <a:t>su rialzo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laterale in appoggio sulla mano con piede su rialzo (parte esterna del piede in appoggio)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err="1" smtClean="0"/>
              <a:t>Plank</a:t>
            </a:r>
            <a:r>
              <a:rPr lang="it-IT" dirty="0" smtClean="0"/>
              <a:t> laterale in appoggio sulla mano con piede su rialzo (parte interna del piede o del ginocchio in appoggio – enfasi sugli adduttori)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F0C6-7C22-4DB1-B49B-A6977B35F57A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Alcuni esempi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37241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462</Words>
  <Application>Microsoft Office PowerPoint</Application>
  <PresentationFormat>Personalizzato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Diapositiva 1</vt:lpstr>
      <vt:lpstr>“Core Stability” </vt:lpstr>
      <vt:lpstr>Plank Laterale (Lateral plank).</vt:lpstr>
      <vt:lpstr>Alcuni esempi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Lorenzo</cp:lastModifiedBy>
  <cp:revision>28</cp:revision>
  <dcterms:created xsi:type="dcterms:W3CDTF">2020-04-27T06:14:58Z</dcterms:created>
  <dcterms:modified xsi:type="dcterms:W3CDTF">2020-06-11T20:10:36Z</dcterms:modified>
</cp:coreProperties>
</file>