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87A9"/>
    <a:srgbClr val="CC0000"/>
    <a:srgbClr val="DEC833"/>
    <a:srgbClr val="000000"/>
    <a:srgbClr val="613F95"/>
    <a:srgbClr val="F89232"/>
    <a:srgbClr val="D31F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86364" autoAdjust="0"/>
  </p:normalViewPr>
  <p:slideViewPr>
    <p:cSldViewPr snapToGrid="0">
      <p:cViewPr varScale="1">
        <p:scale>
          <a:sx n="59" d="100"/>
          <a:sy n="59" d="100"/>
        </p:scale>
        <p:origin x="-1452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D27D-945F-4A9B-861F-26A7847B1993}" type="datetimeFigureOut">
              <a:rPr lang="it-IT" smtClean="0"/>
              <a:pPr/>
              <a:t>05/06/2020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26AC-A7D8-45CF-9656-9C892C13AC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358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9256238" y="4629784"/>
            <a:ext cx="2300036" cy="833685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="0" i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 cura di: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CuadroTexto 1">
            <a:extLst>
              <a:ext uri="{FF2B5EF4-FFF2-40B4-BE49-F238E27FC236}">
                <a16:creationId xmlns:a16="http://schemas.microsoft.com/office/drawing/2014/main" xmlns="" id="{3349DFF2-0121-874F-A2A8-2F9461C2DC29}"/>
              </a:ext>
            </a:extLst>
          </p:cNvPr>
          <p:cNvSpPr txBox="1"/>
          <p:nvPr userDrawn="1"/>
        </p:nvSpPr>
        <p:spPr>
          <a:xfrm>
            <a:off x="2511508" y="2311984"/>
            <a:ext cx="8115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(D)istanti di B@dminton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081425"/>
            <a:ext cx="12192000" cy="148916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0718" y="2048545"/>
            <a:ext cx="2065760" cy="2065760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4401545" y="3790672"/>
            <a:ext cx="3648770" cy="188894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430582" y="3918858"/>
            <a:ext cx="3648770" cy="1684612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707195" y="3152411"/>
            <a:ext cx="4801591" cy="409938"/>
          </a:xfrm>
        </p:spPr>
        <p:txBody>
          <a:bodyPr>
            <a:normAutofit/>
          </a:bodyPr>
          <a:lstStyle>
            <a:lvl1pPr>
              <a:defRPr sz="2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SOTTO CATEGORIA</a:t>
            </a:r>
            <a:endParaRPr lang="it-IT" dirty="0"/>
          </a:p>
        </p:txBody>
      </p:sp>
      <p:sp>
        <p:nvSpPr>
          <p:cNvPr id="16" name="Rettangolo 15"/>
          <p:cNvSpPr/>
          <p:nvPr userDrawn="1"/>
        </p:nvSpPr>
        <p:spPr>
          <a:xfrm>
            <a:off x="4153968" y="3157329"/>
            <a:ext cx="553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2713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PARABADMINTON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6937" y="1760698"/>
            <a:ext cx="1838250" cy="18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539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SEMINARIO  ARGOMENTO/ TITOLO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0045" y="2122740"/>
            <a:ext cx="843149" cy="84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459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822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F89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61" y="2219324"/>
            <a:ext cx="2631750" cy="1975231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4" y="3227621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2911" y="318848"/>
            <a:ext cx="8500889" cy="26822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148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77" y="2117961"/>
            <a:ext cx="2646916" cy="196300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3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3" y="3099464"/>
            <a:ext cx="1947003" cy="801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154"/>
          <a:stretch/>
        </p:blipFill>
        <p:spPr>
          <a:xfrm>
            <a:off x="2852910" y="303303"/>
            <a:ext cx="8500891" cy="25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993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0" y="2097526"/>
            <a:ext cx="2707889" cy="200822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575"/>
          <a:stretch/>
        </p:blipFill>
        <p:spPr>
          <a:xfrm>
            <a:off x="2852910" y="272309"/>
            <a:ext cx="8500891" cy="28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73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368" y="2106324"/>
            <a:ext cx="2684160" cy="1990629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971" b="15863"/>
          <a:stretch/>
        </p:blipFill>
        <p:spPr>
          <a:xfrm>
            <a:off x="2852909" y="316021"/>
            <a:ext cx="8558350" cy="2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789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571" y="2055828"/>
            <a:ext cx="2820339" cy="2091622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6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235"/>
          <a:stretch/>
        </p:blipFill>
        <p:spPr>
          <a:xfrm>
            <a:off x="2852910" y="281204"/>
            <a:ext cx="8500891" cy="27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201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043751"/>
            <a:ext cx="2852908" cy="2115776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2908" y="291765"/>
            <a:ext cx="8500892" cy="33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427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819" y="2028241"/>
            <a:ext cx="2877212" cy="2133800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EC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2909" y="290349"/>
            <a:ext cx="8558350" cy="33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048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0" y="3013713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PREPARAZIONE ATLETICA 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8606" y="2106414"/>
            <a:ext cx="1048538" cy="104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38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EEB1D-C895-4970-BBE4-B28F71BB2B7F}" type="datetime1">
              <a:rPr lang="it-IT" smtClean="0"/>
              <a:pPr/>
              <a:t>05/06/2020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397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 cura di:</a:t>
            </a:r>
          </a:p>
          <a:p>
            <a:r>
              <a:rPr lang="it-IT" dirty="0" smtClean="0"/>
              <a:t>Lorenzo Pugliese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</a:t>
            </a:r>
          </a:p>
          <a:p>
            <a:r>
              <a:rPr lang="it-IT" dirty="0" err="1" smtClean="0"/>
              <a:t>Plank</a:t>
            </a:r>
            <a:r>
              <a:rPr lang="it-IT" dirty="0" smtClean="0"/>
              <a:t> Frontale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4319" y="4629784"/>
            <a:ext cx="2495676" cy="24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926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 può essere definita semplicemente come l’abilità di eseguire movimenti dinamici con gli arti inferiori e superiori senza movimenti compensatori  della colonna vertebrale o delle pelvi. In senso più ampio, la 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 contribuisce ad una migliore trasmissione di forza, ad esempio dal terreno attraverso il bacino, il tronco o la spalla senza perdita o spreco di energia. </a:t>
            </a:r>
            <a:r>
              <a:rPr lang="it-IT" dirty="0" smtClean="0"/>
              <a:t>A</a:t>
            </a:r>
            <a:r>
              <a:rPr lang="it-IT" dirty="0" smtClean="0"/>
              <a:t>lcuni episodi di lombalgia, inoltre, possono dipendere, tra le altre cose, dalla difficoltà dei soggetti stabilizzare la colonna durante i movimenti dinamici.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 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724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esercizi di </a:t>
            </a:r>
            <a:r>
              <a:rPr lang="it-IT" dirty="0" err="1" smtClean="0"/>
              <a:t>plank</a:t>
            </a:r>
            <a:r>
              <a:rPr lang="it-IT" dirty="0" smtClean="0"/>
              <a:t> frontale sono tra le proposte classiche per enfatizzare l’allenamento della parte anteriore del “</a:t>
            </a:r>
            <a:r>
              <a:rPr lang="it-IT" dirty="0" err="1" smtClean="0"/>
              <a:t>core</a:t>
            </a:r>
            <a:r>
              <a:rPr lang="it-IT" dirty="0" smtClean="0"/>
              <a:t>”. Vengono definiti anche esercizi “anti-estensione” perché  senza una corretta attivazione muscolare il soggetto, durante l’esecuzione, si troverebbe ad inarcare eccessivamente la schiena, in particolare il tratto lombare.</a:t>
            </a:r>
          </a:p>
          <a:p>
            <a:r>
              <a:rPr lang="it-IT" dirty="0" smtClean="0"/>
              <a:t>Gli esercizi di </a:t>
            </a:r>
            <a:r>
              <a:rPr lang="it-IT" dirty="0" err="1" smtClean="0"/>
              <a:t>plank</a:t>
            </a:r>
            <a:r>
              <a:rPr lang="it-IT" dirty="0" smtClean="0"/>
              <a:t> frontale e le loro progressioni/variazioni sono parte integrante delle routine di allenamento di atleti di diverso livello prestativo. Le proposte più semplici sono un ottimo punto di partenza per l’allenamento dei principianti e dei giovani.</a:t>
            </a:r>
          </a:p>
          <a:p>
            <a:r>
              <a:rPr lang="it-IT" dirty="0" smtClean="0"/>
              <a:t>Qualsiasi sia la variazione di esercizio l’obiettivo principale è quello di mantenere l’allineamento posturale. Lateralmente bisogna osservare che la testa, le spalle, il bacino e i piedi siano in linea tra di loro. La colonna deve rimanere in posizione neutra senza che il bacino si alzi o si abbassi troppo. Frontalmente non bisogna notare torsioni.  </a:t>
            </a:r>
          </a:p>
          <a:p>
            <a:endParaRPr lang="it-IT" dirty="0" smtClean="0"/>
          </a:p>
          <a:p>
            <a:r>
              <a:rPr lang="it-IT" dirty="0" smtClean="0"/>
              <a:t>Le varianti e le progressioni dell’esercizio prevedono:</a:t>
            </a:r>
          </a:p>
          <a:p>
            <a:r>
              <a:rPr lang="it-IT" dirty="0" smtClean="0"/>
              <a:t>- </a:t>
            </a:r>
            <a:r>
              <a:rPr lang="it-IT" dirty="0" smtClean="0"/>
              <a:t>angolo d’inclinazione del corpo </a:t>
            </a:r>
            <a:r>
              <a:rPr lang="it-IT" dirty="0" smtClean="0"/>
              <a:t>rispetto all'asse </a:t>
            </a:r>
            <a:r>
              <a:rPr lang="it-IT" dirty="0" smtClean="0"/>
              <a:t>verticale ideale;</a:t>
            </a:r>
          </a:p>
          <a:p>
            <a:r>
              <a:rPr lang="it-IT" dirty="0" smtClean="0"/>
              <a:t>-  </a:t>
            </a:r>
            <a:r>
              <a:rPr lang="it-IT" dirty="0" smtClean="0"/>
              <a:t>ampiezza delle leve corporee;</a:t>
            </a:r>
          </a:p>
          <a:p>
            <a:pPr>
              <a:buFontTx/>
              <a:buChar char="-"/>
            </a:pPr>
            <a:r>
              <a:rPr lang="it-IT" dirty="0" smtClean="0"/>
              <a:t>appoggio </a:t>
            </a:r>
            <a:r>
              <a:rPr lang="it-IT" dirty="0" err="1" smtClean="0"/>
              <a:t>bipodalico</a:t>
            </a:r>
            <a:r>
              <a:rPr lang="it-IT" dirty="0" smtClean="0"/>
              <a:t> o </a:t>
            </a:r>
            <a:r>
              <a:rPr lang="it-IT" dirty="0" err="1" smtClean="0"/>
              <a:t>monopodalico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smtClean="0"/>
              <a:t>intervento su uno o più piani di movimento;</a:t>
            </a:r>
          </a:p>
          <a:p>
            <a:r>
              <a:rPr lang="it-IT" dirty="0" smtClean="0"/>
              <a:t>- staticità </a:t>
            </a:r>
            <a:r>
              <a:rPr lang="it-IT" dirty="0" smtClean="0"/>
              <a:t>o dinamismo del gesto;</a:t>
            </a:r>
          </a:p>
          <a:p>
            <a:r>
              <a:rPr lang="it-IT" dirty="0" smtClean="0"/>
              <a:t>- basi </a:t>
            </a:r>
            <a:r>
              <a:rPr lang="it-IT" dirty="0" smtClean="0"/>
              <a:t>o attrezzi instabili </a:t>
            </a:r>
            <a:r>
              <a:rPr lang="it-IT" dirty="0" smtClean="0"/>
              <a:t>(es. </a:t>
            </a:r>
            <a:r>
              <a:rPr lang="it-IT" dirty="0" err="1" smtClean="0"/>
              <a:t>fitball</a:t>
            </a:r>
            <a:r>
              <a:rPr lang="it-IT" dirty="0" smtClean="0"/>
              <a:t> o altri attrezzi che creano disequilibrio</a:t>
            </a:r>
            <a:r>
              <a:rPr lang="it-IT" i="1" dirty="0" smtClean="0"/>
              <a:t>).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Plank</a:t>
            </a:r>
            <a:r>
              <a:rPr lang="it-IT" dirty="0" smtClean="0"/>
              <a:t> frontale (</a:t>
            </a:r>
            <a:r>
              <a:rPr lang="it-IT" i="1" dirty="0" err="1" smtClean="0"/>
              <a:t>front</a:t>
            </a:r>
            <a:r>
              <a:rPr lang="it-IT" i="1" dirty="0" smtClean="0"/>
              <a:t> </a:t>
            </a:r>
            <a:r>
              <a:rPr lang="it-IT" i="1" dirty="0" err="1" smtClean="0"/>
              <a:t>plank</a:t>
            </a:r>
            <a:r>
              <a:rPr lang="it-IT" dirty="0" smtClean="0"/>
              <a:t>). </a:t>
            </a:r>
            <a:r>
              <a:rPr lang="it-IT" dirty="0" smtClean="0"/>
              <a:t>A</a:t>
            </a:r>
            <a:r>
              <a:rPr lang="it-IT" dirty="0" smtClean="0"/>
              <a:t>nti-estensione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724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esercizi presentati sono solo alcuni esempi. Possono essere visti sotto forma di progressione. Quando il soggetto sarà in grado di eseguire l’esercizio mantenendo il perfetto allineamento posturale e senza compensi allora potrà introdurre nella propria routine esercizi più “difficili”. </a:t>
            </a:r>
          </a:p>
          <a:p>
            <a:r>
              <a:rPr lang="it-IT" dirty="0" smtClean="0"/>
              <a:t>Generalmente si eseguono 2-3 serie per 20-40” di lavoro oppure 3-8 ripetizioni </a:t>
            </a:r>
          </a:p>
          <a:p>
            <a:endParaRPr lang="it-IT" dirty="0" smtClean="0"/>
          </a:p>
          <a:p>
            <a:r>
              <a:rPr lang="it-IT" dirty="0" smtClean="0"/>
              <a:t>Esempio di progressione:</a:t>
            </a:r>
          </a:p>
          <a:p>
            <a:pPr>
              <a:buFontTx/>
              <a:buChar char="-"/>
            </a:pPr>
            <a:r>
              <a:rPr lang="it-IT" dirty="0" err="1" smtClean="0"/>
              <a:t>Plank</a:t>
            </a:r>
            <a:r>
              <a:rPr lang="it-IT" dirty="0" smtClean="0"/>
              <a:t> a braccia dritte (20-40”)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sui gomiti </a:t>
            </a:r>
            <a:r>
              <a:rPr lang="it-IT" dirty="0" smtClean="0"/>
              <a:t>(20-40</a:t>
            </a:r>
            <a:r>
              <a:rPr lang="it-IT" dirty="0" smtClean="0"/>
              <a:t>”) 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braccia dritte. 3 appoggi (sollevare una gamba o un braccio) (20” per gamba o braccio)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sui gomiti. 3 appoggi (sollevare una gamba o un braccio) (20” per gamba o braccio)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braccia dritte. 2 appoggi (sollevare contemporaneamente una gamba e il braccio opposto) (3-5 ripetizioni per lato)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braccia dritte con movimento delle braccia. Esercizio dinamico. (3-5 ripetizioni)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sui gomiti con movimento dei piedi. Esercizio dinamico (3-5 ripetizioni)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su </a:t>
            </a:r>
            <a:r>
              <a:rPr lang="it-IT" dirty="0" err="1" smtClean="0"/>
              <a:t>fitball</a:t>
            </a:r>
            <a:r>
              <a:rPr lang="it-IT" dirty="0" smtClean="0"/>
              <a:t>. Esercizio dinamico (5-8 ripetizioni)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su </a:t>
            </a:r>
            <a:r>
              <a:rPr lang="it-IT" dirty="0" err="1" smtClean="0"/>
              <a:t>fitball</a:t>
            </a:r>
            <a:r>
              <a:rPr lang="it-IT" dirty="0" smtClean="0"/>
              <a:t>. Disegnare dei piccoli cerchi con la </a:t>
            </a:r>
            <a:r>
              <a:rPr lang="it-IT" dirty="0" err="1" smtClean="0"/>
              <a:t>fitball</a:t>
            </a:r>
            <a:r>
              <a:rPr lang="it-IT" dirty="0" smtClean="0"/>
              <a:t>. </a:t>
            </a:r>
            <a:r>
              <a:rPr lang="it-IT" smtClean="0"/>
              <a:t>Esercizio dinamico (20”-30”)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esempi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7241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549</Words>
  <Application>Microsoft Office PowerPoint</Application>
  <PresentationFormat>Personalizzato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“Core Stability” </vt:lpstr>
      <vt:lpstr>Plank frontale (front plank). Anti-estensione.</vt:lpstr>
      <vt:lpstr>Alcuni esempi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Lorenzo</cp:lastModifiedBy>
  <cp:revision>25</cp:revision>
  <dcterms:created xsi:type="dcterms:W3CDTF">2020-04-27T06:14:58Z</dcterms:created>
  <dcterms:modified xsi:type="dcterms:W3CDTF">2020-06-05T12:07:06Z</dcterms:modified>
</cp:coreProperties>
</file>